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Merriweather"/>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regular.fntdata"/><Relationship Id="rId25" Type="http://schemas.openxmlformats.org/officeDocument/2006/relationships/font" Target="fonts/Roboto-boldItalic.fntdata"/><Relationship Id="rId28" Type="http://schemas.openxmlformats.org/officeDocument/2006/relationships/font" Target="fonts/Merriweather-italic.fntdata"/><Relationship Id="rId27" Type="http://schemas.openxmlformats.org/officeDocument/2006/relationships/font" Target="fonts/Merriweather-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ftp/arxiv/papers/1803/1803.03916.pdf"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cbe270e0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cbe270e0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Hello everyone! We are group 26: Mica, Bailu, and me, Poli. We will present the introduction to Reinforcement Learning.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be270e0a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be270e0a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be270e0a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be270e0a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Bailu: Q LEARNING IS SPECIAL!</a:t>
            </a:r>
            <a:br>
              <a:rPr lang="en"/>
            </a:b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be270e0a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be270e0a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Bailu:</a:t>
            </a:r>
            <a:endParaRPr/>
          </a:p>
          <a:p>
            <a:pPr indent="0" lvl="0" marL="0" rtl="0" algn="l">
              <a:spcBef>
                <a:spcPts val="0"/>
              </a:spcBef>
              <a:spcAft>
                <a:spcPts val="0"/>
              </a:spcAft>
              <a:buNone/>
            </a:pPr>
            <a:r>
              <a:rPr lang="en"/>
              <a:t>Pi: policy function</a:t>
            </a:r>
            <a:endParaRPr/>
          </a:p>
          <a:p>
            <a:pPr indent="0" lvl="0" marL="0" rtl="0" algn="l">
              <a:spcBef>
                <a:spcPts val="0"/>
              </a:spcBef>
              <a:spcAft>
                <a:spcPts val="0"/>
              </a:spcAft>
              <a:buNone/>
            </a:pPr>
            <a:r>
              <a:rPr lang="en"/>
              <a:t>s: state at time step t</a:t>
            </a:r>
            <a:endParaRPr/>
          </a:p>
          <a:p>
            <a:pPr indent="0" lvl="0" marL="0" rtl="0" algn="l">
              <a:spcBef>
                <a:spcPts val="0"/>
              </a:spcBef>
              <a:spcAft>
                <a:spcPts val="0"/>
              </a:spcAft>
              <a:buNone/>
            </a:pPr>
            <a:r>
              <a:rPr lang="en"/>
              <a:t>y: discount factor, between (0,1), reduced the impact of future rewards in current state</a:t>
            </a:r>
            <a:endParaRPr/>
          </a:p>
          <a:p>
            <a:pPr indent="0" lvl="0" marL="0" rtl="0" algn="l">
              <a:spcBef>
                <a:spcPts val="0"/>
              </a:spcBef>
              <a:spcAft>
                <a:spcPts val="0"/>
              </a:spcAft>
              <a:buNone/>
            </a:pPr>
            <a:r>
              <a:rPr lang="en"/>
              <a:t>https://becomesentient.com/reinforcement-learning-intro/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be270e0a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cbe270e0a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Bailu: Based on various distribution patterns.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cbe270e0a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cbe270e0a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cbe270e0a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cbe270e0a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Bailu</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cbe270e0a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cbe270e0a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cbe270e0a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cbe270e0a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of all, let’s see why this topic is important.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b="1" lang="en" sz="1350">
                <a:solidFill>
                  <a:srgbClr val="212529"/>
                </a:solidFill>
                <a:highlight>
                  <a:srgbClr val="FFFFFF"/>
                </a:highlight>
              </a:rPr>
              <a:t>Autonomous driving: </a:t>
            </a:r>
            <a:r>
              <a:rPr lang="en" sz="1350">
                <a:solidFill>
                  <a:srgbClr val="212529"/>
                </a:solidFill>
                <a:highlight>
                  <a:srgbClr val="FFFFFF"/>
                </a:highlight>
              </a:rPr>
              <a:t>in self-driving cars, there are various aspects to consider, such as speed limits at various places, drivable zones, avoiding collisions — just to mention a few.  Some of the autonomous driving tasks where reinforcement learning could be applied include trajectory optimization, motion planning, dynamic pathing, controller optimization, and scenario-based learning policies for highways. For example, parking can be achieved by learning automatic parking policies. </a:t>
            </a:r>
            <a:endParaRPr sz="1350">
              <a:solidFill>
                <a:srgbClr val="212529"/>
              </a:solidFill>
              <a:highlight>
                <a:srgbClr val="FFFFFF"/>
              </a:highlight>
            </a:endParaRPr>
          </a:p>
          <a:p>
            <a:pPr indent="0" lvl="0" marL="0" rtl="0" algn="l">
              <a:spcBef>
                <a:spcPts val="1400"/>
              </a:spcBef>
              <a:spcAft>
                <a:spcPts val="0"/>
              </a:spcAft>
              <a:buNone/>
            </a:pPr>
            <a:r>
              <a:t/>
            </a:r>
            <a:endParaRPr/>
          </a:p>
          <a:p>
            <a:pPr indent="0" lvl="0" marL="0" rtl="0" algn="l">
              <a:spcBef>
                <a:spcPts val="0"/>
              </a:spcBef>
              <a:spcAft>
                <a:spcPts val="0"/>
              </a:spcAft>
              <a:buNone/>
            </a:pPr>
            <a:r>
              <a:rPr b="1" lang="en" sz="1350">
                <a:solidFill>
                  <a:srgbClr val="212529"/>
                </a:solidFill>
                <a:highlight>
                  <a:srgbClr val="FFFFFF"/>
                </a:highlight>
              </a:rPr>
              <a:t>Industrial</a:t>
            </a:r>
            <a:r>
              <a:rPr lang="en" sz="1350">
                <a:solidFill>
                  <a:srgbClr val="212529"/>
                </a:solidFill>
                <a:highlight>
                  <a:srgbClr val="FFFFFF"/>
                </a:highlight>
              </a:rPr>
              <a:t>: Apart from the fact that these robots are more efficient than human beings, they can also perform tasks that would be dangerous for people. </a:t>
            </a:r>
            <a:br>
              <a:rPr lang="en" sz="1350">
                <a:solidFill>
                  <a:srgbClr val="212529"/>
                </a:solidFill>
                <a:highlight>
                  <a:srgbClr val="FFFFFF"/>
                </a:highlight>
              </a:rPr>
            </a:br>
            <a:endParaRPr/>
          </a:p>
          <a:p>
            <a:pPr indent="0" lvl="0" marL="0" rtl="0" algn="l">
              <a:lnSpc>
                <a:spcPct val="115000"/>
              </a:lnSpc>
              <a:spcBef>
                <a:spcPts val="0"/>
              </a:spcBef>
              <a:spcAft>
                <a:spcPts val="1400"/>
              </a:spcAft>
              <a:buClr>
                <a:schemeClr val="dk1"/>
              </a:buClr>
              <a:buSzPts val="1100"/>
              <a:buFont typeface="Arial"/>
              <a:buNone/>
            </a:pPr>
            <a:r>
              <a:rPr b="1" lang="en" sz="1350">
                <a:solidFill>
                  <a:srgbClr val="212529"/>
                </a:solidFill>
                <a:highlight>
                  <a:srgbClr val="FFFFFF"/>
                </a:highlight>
              </a:rPr>
              <a:t>Finance:</a:t>
            </a:r>
            <a:r>
              <a:rPr lang="en" sz="1350">
                <a:solidFill>
                  <a:srgbClr val="212529"/>
                </a:solidFill>
                <a:highlight>
                  <a:srgbClr val="FFFFFF"/>
                </a:highlight>
              </a:rPr>
              <a:t> Supervised </a:t>
            </a:r>
            <a:r>
              <a:rPr lang="en" sz="1350">
                <a:solidFill>
                  <a:srgbClr val="4455A6"/>
                </a:solidFill>
                <a:highlight>
                  <a:srgbClr val="FFFFFF"/>
                </a:highlight>
                <a:uFill>
                  <a:noFill/>
                </a:uFill>
                <a:hlinkClick r:id="rId2">
                  <a:extLst>
                    <a:ext uri="{A12FA001-AC4F-418D-AE19-62706E023703}">
                      <ahyp:hlinkClr val="tx"/>
                    </a:ext>
                  </a:extLst>
                </a:hlinkClick>
              </a:rPr>
              <a:t>time series</a:t>
            </a:r>
            <a:r>
              <a:rPr lang="en" sz="1350">
                <a:solidFill>
                  <a:srgbClr val="212529"/>
                </a:solidFill>
                <a:highlight>
                  <a:srgbClr val="FFFFFF"/>
                </a:highlight>
              </a:rPr>
              <a:t> models can be used for predicting future sales as well as predicting stock prices. However, these models don’t determine the action to take at a particular stock price. Enter Reinforcement Learning (RL). An RL agent can decide on such a task; whether to hold, buy, or sell.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cbe270e0a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cbe270e0a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multiple ways to define Reinforcement Learning. First of all, RL is a learning on mistakes. It is very similar to how we, humans, learn on the very early stage (or even later in some cases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when we follow this principle computationally, we are talking about a machine learning technique. And this technique -- reinforcement learning -- is a separate category in ML alongside with supervised and unsupervised.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More specifically, RL uses agent which learn  interacting with the environment by getting a feedback in a form of reward. The goal is to maximize the reward.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cbe270e0a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cbe270e0a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rgbClr val="0A0A23"/>
                </a:solidFill>
                <a:highlight>
                  <a:srgbClr val="FFFFFF"/>
                </a:highlight>
              </a:rPr>
              <a:t>Poli</a:t>
            </a:r>
            <a:endParaRPr sz="1650">
              <a:solidFill>
                <a:srgbClr val="0A0A23"/>
              </a:solidFill>
              <a:highlight>
                <a:srgbClr val="FFFFFF"/>
              </a:highlight>
            </a:endParaRPr>
          </a:p>
          <a:p>
            <a:pPr indent="0" lvl="0" marL="0" rtl="0" algn="l">
              <a:spcBef>
                <a:spcPts val="0"/>
              </a:spcBef>
              <a:spcAft>
                <a:spcPts val="0"/>
              </a:spcAft>
              <a:buNone/>
            </a:pPr>
            <a:r>
              <a:rPr lang="en" sz="1650">
                <a:solidFill>
                  <a:srgbClr val="0A0A23"/>
                </a:solidFill>
                <a:highlight>
                  <a:srgbClr val="FFFFFF"/>
                </a:highlight>
              </a:rPr>
              <a:t>The idea behind reinforcement learning is coming from the way human (and animal) are learning on the very early stage.</a:t>
            </a:r>
            <a:endParaRPr sz="1650">
              <a:solidFill>
                <a:srgbClr val="0A0A23"/>
              </a:solidFill>
              <a:highlight>
                <a:srgbClr val="FFFFFF"/>
              </a:highlight>
            </a:endParaRPr>
          </a:p>
          <a:p>
            <a:pPr indent="0" lvl="0" marL="0" rtl="0" algn="l">
              <a:spcBef>
                <a:spcPts val="0"/>
              </a:spcBef>
              <a:spcAft>
                <a:spcPts val="0"/>
              </a:spcAft>
              <a:buNone/>
            </a:pPr>
            <a:r>
              <a:rPr lang="en" sz="1650">
                <a:solidFill>
                  <a:srgbClr val="0A0A23"/>
                </a:solidFill>
                <a:highlight>
                  <a:srgbClr val="FFFFFF"/>
                </a:highlight>
              </a:rPr>
              <a:t>Case1: </a:t>
            </a:r>
            <a:r>
              <a:rPr b="1" lang="en" sz="2100">
                <a:solidFill>
                  <a:schemeClr val="dk1"/>
                </a:solidFill>
                <a:highlight>
                  <a:srgbClr val="FFFFFF"/>
                </a:highlight>
                <a:latin typeface="Roboto"/>
                <a:ea typeface="Roboto"/>
                <a:cs typeface="Roboto"/>
                <a:sym typeface="Roboto"/>
              </a:rPr>
              <a:t>Baby starts walking and successfully reaches the couch:</a:t>
            </a:r>
            <a:endParaRPr b="1" sz="21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650">
                <a:solidFill>
                  <a:srgbClr val="0A0A23"/>
                </a:solidFill>
                <a:highlight>
                  <a:srgbClr val="FFFFFF"/>
                </a:highlight>
              </a:rPr>
              <a:t>the baby is happy and receives appreciation from her parents. It’s positive — the baby feels good </a:t>
            </a:r>
            <a:r>
              <a:rPr i="1" lang="en" sz="1650">
                <a:solidFill>
                  <a:schemeClr val="dk1"/>
                </a:solidFill>
                <a:highlight>
                  <a:srgbClr val="FFFFFF"/>
                </a:highlight>
              </a:rPr>
              <a:t>(Positive Reward +n).</a:t>
            </a:r>
            <a:endParaRPr i="1" sz="1650">
              <a:solidFill>
                <a:schemeClr val="dk1"/>
              </a:solidFill>
              <a:highlight>
                <a:srgbClr val="FFFFFF"/>
              </a:highlight>
            </a:endParaRPr>
          </a:p>
          <a:p>
            <a:pPr indent="0" lvl="0" marL="0" rtl="0" algn="l">
              <a:spcBef>
                <a:spcPts val="0"/>
              </a:spcBef>
              <a:spcAft>
                <a:spcPts val="0"/>
              </a:spcAft>
              <a:buNone/>
            </a:pPr>
            <a:r>
              <a:rPr i="1" lang="en" sz="1650">
                <a:solidFill>
                  <a:schemeClr val="dk1"/>
                </a:solidFill>
                <a:highlight>
                  <a:srgbClr val="FFFFFF"/>
                </a:highlight>
              </a:rPr>
              <a:t>Case2: </a:t>
            </a:r>
            <a:r>
              <a:rPr b="1" lang="en">
                <a:solidFill>
                  <a:schemeClr val="dk1"/>
                </a:solidFill>
                <a:highlight>
                  <a:srgbClr val="FFFFFF"/>
                </a:highlight>
                <a:latin typeface="Roboto"/>
                <a:ea typeface="Roboto"/>
                <a:cs typeface="Roboto"/>
                <a:sym typeface="Roboto"/>
              </a:rPr>
              <a:t>2.</a:t>
            </a:r>
            <a:r>
              <a:rPr b="1" lang="en" sz="2100">
                <a:solidFill>
                  <a:schemeClr val="dk1"/>
                </a:solidFill>
                <a:highlight>
                  <a:srgbClr val="FFFFFF"/>
                </a:highlight>
                <a:latin typeface="Roboto"/>
                <a:ea typeface="Roboto"/>
                <a:cs typeface="Roboto"/>
                <a:sym typeface="Roboto"/>
              </a:rPr>
              <a:t> Baby starts walking and falls due to some obstacle in between and gets hurt.</a:t>
            </a:r>
            <a:br>
              <a:rPr b="1" lang="en" sz="2100">
                <a:solidFill>
                  <a:schemeClr val="dk1"/>
                </a:solidFill>
                <a:highlight>
                  <a:srgbClr val="FFFFFF"/>
                </a:highlight>
                <a:latin typeface="Roboto"/>
                <a:ea typeface="Roboto"/>
                <a:cs typeface="Roboto"/>
                <a:sym typeface="Roboto"/>
              </a:rPr>
            </a:br>
            <a:r>
              <a:rPr lang="en" sz="1650">
                <a:solidFill>
                  <a:srgbClr val="0A0A23"/>
                </a:solidFill>
                <a:highlight>
                  <a:srgbClr val="FFFFFF"/>
                </a:highlight>
              </a:rPr>
              <a:t>The baby gets hurt and is in pain. It’s negative — the baby cries </a:t>
            </a:r>
            <a:r>
              <a:rPr i="1" lang="en" sz="1650">
                <a:solidFill>
                  <a:schemeClr val="dk1"/>
                </a:solidFill>
                <a:highlight>
                  <a:srgbClr val="FFFFFF"/>
                </a:highlight>
              </a:rPr>
              <a:t>(Negative Reward -n).</a:t>
            </a:r>
            <a:endParaRPr b="1" sz="21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i="1" sz="1650">
              <a:solidFill>
                <a:schemeClr val="dk1"/>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be270e0a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be270e0a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Poli:</a:t>
            </a:r>
            <a:endParaRPr/>
          </a:p>
          <a:p>
            <a:pPr indent="0" lvl="0" marL="0" rtl="0" algn="l">
              <a:spcBef>
                <a:spcPts val="0"/>
              </a:spcBef>
              <a:spcAft>
                <a:spcPts val="0"/>
              </a:spcAft>
              <a:buNone/>
            </a:pPr>
            <a:r>
              <a:rPr lang="en"/>
              <a:t>Environment: a room where the baby was learning to walk and parents.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State:</a:t>
            </a:r>
            <a:r>
              <a:rPr lang="en"/>
              <a:t> Is baby happy or upset?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Reward</a:t>
            </a:r>
            <a:r>
              <a:rPr lang="en"/>
              <a:t>: Did baby get hurt or they see parents smiling?</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Policy</a:t>
            </a:r>
            <a:r>
              <a:rPr lang="en"/>
              <a:t>: The more baby walk, the happier the parents.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Value:</a:t>
            </a:r>
            <a:r>
              <a:rPr lang="en"/>
              <a:t> Parent will smile and praise the baby if they will walk over room.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be270e0a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be270e0a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Poli:</a:t>
            </a:r>
            <a:br>
              <a:rPr lang="en"/>
            </a:br>
            <a:r>
              <a:rPr lang="en" sz="1140">
                <a:latin typeface="Roboto"/>
                <a:ea typeface="Roboto"/>
                <a:cs typeface="Roboto"/>
                <a:sym typeface="Roboto"/>
              </a:rPr>
              <a:t>The key concept behind RL: </a:t>
            </a:r>
            <a:br>
              <a:rPr lang="en" sz="1140">
                <a:latin typeface="Roboto"/>
                <a:ea typeface="Roboto"/>
                <a:cs typeface="Roboto"/>
                <a:sym typeface="Roboto"/>
              </a:rPr>
            </a:br>
            <a:r>
              <a:rPr lang="en" sz="1140">
                <a:latin typeface="Roboto"/>
                <a:ea typeface="Roboto"/>
                <a:cs typeface="Roboto"/>
                <a:sym typeface="Roboto"/>
              </a:rPr>
              <a:t>we have an environment which represents the outside world to the agent </a:t>
            </a:r>
            <a:br>
              <a:rPr lang="en" sz="1140">
                <a:latin typeface="Roboto"/>
                <a:ea typeface="Roboto"/>
                <a:cs typeface="Roboto"/>
                <a:sym typeface="Roboto"/>
              </a:rPr>
            </a:br>
            <a:r>
              <a:rPr lang="en" sz="1140">
                <a:latin typeface="Roboto"/>
                <a:ea typeface="Roboto"/>
                <a:cs typeface="Roboto"/>
                <a:sym typeface="Roboto"/>
              </a:rPr>
              <a:t>and an agent that takes actions. </a:t>
            </a:r>
            <a:br>
              <a:rPr lang="en" sz="1140">
                <a:latin typeface="Roboto"/>
                <a:ea typeface="Roboto"/>
                <a:cs typeface="Roboto"/>
                <a:sym typeface="Roboto"/>
              </a:rPr>
            </a:br>
            <a:r>
              <a:rPr lang="en" sz="1140">
                <a:latin typeface="Roboto"/>
                <a:ea typeface="Roboto"/>
                <a:cs typeface="Roboto"/>
                <a:sym typeface="Roboto"/>
              </a:rPr>
              <a:t>The environment is a Markov Decision Processes (MDP)</a:t>
            </a:r>
            <a:r>
              <a:rPr lang="en" sz="939">
                <a:latin typeface="Roboto"/>
                <a:ea typeface="Roboto"/>
                <a:cs typeface="Roboto"/>
                <a:sym typeface="Roboto"/>
              </a:rPr>
              <a:t> </a:t>
            </a:r>
            <a:r>
              <a:rPr lang="en" sz="1400">
                <a:solidFill>
                  <a:srgbClr val="292929"/>
                </a:solidFill>
                <a:highlight>
                  <a:srgbClr val="FFFFFF"/>
                </a:highlight>
                <a:latin typeface="Georgia"/>
                <a:ea typeface="Georgia"/>
                <a:cs typeface="Georgia"/>
                <a:sym typeface="Georgia"/>
              </a:rPr>
              <a:t>that consists of a set of finite environment states S, a set of possible actions A(s) in each state, a real valued reward function R(s) and a transition model</a:t>
            </a:r>
            <a:r>
              <a:rPr lang="en" sz="939">
                <a:latin typeface="Roboto"/>
                <a:ea typeface="Roboto"/>
                <a:cs typeface="Roboto"/>
                <a:sym typeface="Roboto"/>
              </a:rPr>
              <a:t>.</a:t>
            </a:r>
            <a:br>
              <a:rPr lang="en" sz="1140">
                <a:latin typeface="Roboto"/>
                <a:ea typeface="Roboto"/>
                <a:cs typeface="Roboto"/>
                <a:sym typeface="Roboto"/>
              </a:rPr>
            </a:br>
            <a:br>
              <a:rPr lang="en" sz="1140">
                <a:latin typeface="Roboto"/>
                <a:ea typeface="Roboto"/>
                <a:cs typeface="Roboto"/>
                <a:sym typeface="Roboto"/>
              </a:rPr>
            </a:br>
            <a:r>
              <a:rPr lang="en" sz="1140">
                <a:latin typeface="Roboto"/>
                <a:ea typeface="Roboto"/>
                <a:cs typeface="Roboto"/>
                <a:sym typeface="Roboto"/>
              </a:rPr>
              <a:t>The agent also receive observations from the environment</a:t>
            </a:r>
            <a:br>
              <a:rPr lang="en" sz="1140">
                <a:latin typeface="Roboto"/>
                <a:ea typeface="Roboto"/>
                <a:cs typeface="Roboto"/>
                <a:sym typeface="Roboto"/>
              </a:rPr>
            </a:br>
            <a:r>
              <a:rPr lang="en" sz="1140">
                <a:latin typeface="Roboto"/>
                <a:ea typeface="Roboto"/>
                <a:cs typeface="Roboto"/>
                <a:sym typeface="Roboto"/>
              </a:rPr>
              <a:t> that consists of a reward for their action and information of their new state. </a:t>
            </a:r>
            <a:br>
              <a:rPr lang="en" sz="1140">
                <a:latin typeface="Roboto"/>
                <a:ea typeface="Roboto"/>
                <a:cs typeface="Roboto"/>
                <a:sym typeface="Roboto"/>
              </a:rPr>
            </a:br>
            <a:r>
              <a:rPr lang="en" sz="1140">
                <a:latin typeface="Roboto"/>
                <a:ea typeface="Roboto"/>
                <a:cs typeface="Roboto"/>
                <a:sym typeface="Roboto"/>
              </a:rPr>
              <a:t>That reward informs the agent of how good or bad was the taken action, and the observation tells them what is his next state in the environment.</a:t>
            </a:r>
            <a:br>
              <a:rPr lang="en" sz="1140">
                <a:latin typeface="Roboto"/>
                <a:ea typeface="Roboto"/>
                <a:cs typeface="Roboto"/>
                <a:sym typeface="Roboto"/>
              </a:rPr>
            </a:br>
            <a:br>
              <a:rPr lang="en" sz="1140">
                <a:latin typeface="Roboto"/>
                <a:ea typeface="Roboto"/>
                <a:cs typeface="Roboto"/>
                <a:sym typeface="Roboto"/>
              </a:rPr>
            </a:br>
            <a:r>
              <a:rPr lang="en" sz="1140">
                <a:latin typeface="Roboto"/>
                <a:ea typeface="Roboto"/>
                <a:cs typeface="Roboto"/>
                <a:sym typeface="Roboto"/>
              </a:rPr>
              <a:t>The agent tries to figure out the the best actions to take or</a:t>
            </a:r>
            <a:br>
              <a:rPr lang="en" sz="1140">
                <a:latin typeface="Roboto"/>
                <a:ea typeface="Roboto"/>
                <a:cs typeface="Roboto"/>
                <a:sym typeface="Roboto"/>
              </a:rPr>
            </a:br>
            <a:r>
              <a:rPr lang="en" sz="1140">
                <a:latin typeface="Roboto"/>
                <a:ea typeface="Roboto"/>
                <a:cs typeface="Roboto"/>
                <a:sym typeface="Roboto"/>
              </a:rPr>
              <a:t> the optimal way to behave in the environment in order to carry out his task in the best possible way. </a:t>
            </a:r>
            <a:r>
              <a:rPr lang="en" sz="1650">
                <a:solidFill>
                  <a:srgbClr val="0A0A23"/>
                </a:solidFill>
                <a:highlight>
                  <a:srgbClr val="FFFFFF"/>
                </a:highlight>
              </a:rPr>
              <a:t>The RL agent basically works on a hypothesis of reward maximization.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cbe270e0a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cbe270e0a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be270e0a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be270e0a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be270e0a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cbe270e0a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added this slide, I thought it’s insightful (but we can remove, if Mica doesn’t want to include it to her logical portion) --Poli</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deepmind.com/research/alphago/" TargetMode="External"/><Relationship Id="rId4" Type="http://schemas.openxmlformats.org/officeDocument/2006/relationships/hyperlink" Target="https://blog.openai.com/openai-five/" TargetMode="External"/><Relationship Id="rId9" Type="http://schemas.openxmlformats.org/officeDocument/2006/relationships/image" Target="../media/image11.gif"/><Relationship Id="rId5" Type="http://schemas.openxmlformats.org/officeDocument/2006/relationships/hyperlink" Target="https://deepmind.com/research/dqn/" TargetMode="External"/><Relationship Id="rId6" Type="http://schemas.openxmlformats.org/officeDocument/2006/relationships/hyperlink" Target="https://blog.openai.com/deep-reinforcement-learning-from-human-preferences/" TargetMode="External"/><Relationship Id="rId7" Type="http://schemas.openxmlformats.org/officeDocument/2006/relationships/hyperlink" Target="https://blog.openai.com/deep-reinforcement-learning-from-human-preferences/" TargetMode="External"/><Relationship Id="rId8" Type="http://schemas.openxmlformats.org/officeDocument/2006/relationships/hyperlink" Target="https://blog.openai.com/deep-reinforcement-learning-from-human-preferenc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gif"/><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1" Type="http://schemas.openxmlformats.org/officeDocument/2006/relationships/hyperlink" Target="https://cs.stanford.edu/people/karpathy/reinforcejs/" TargetMode="External"/><Relationship Id="rId10" Type="http://schemas.openxmlformats.org/officeDocument/2006/relationships/hyperlink" Target="https://en.wikipedia.org/wiki/Markov_decision_process" TargetMode="External"/><Relationship Id="rId13" Type="http://schemas.openxmlformats.org/officeDocument/2006/relationships/hyperlink" Target="https://www.tomshardware.com/news/alphago-defeats-sedol-second-time,31377.html" TargetMode="External"/><Relationship Id="rId12" Type="http://schemas.openxmlformats.org/officeDocument/2006/relationships/hyperlink" Target="https://en.wikipedia.org/wiki/Q-learning" TargetMode="External"/><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towardsdatascience.com/reinforcement-learning-from-scratch-designing-and-solving-a-task-all-within-a-python-notebook-48c40021da4" TargetMode="External"/><Relationship Id="rId4" Type="http://schemas.openxmlformats.org/officeDocument/2006/relationships/hyperlink" Target="https://artint.info/html/ArtInt_227.html" TargetMode="External"/><Relationship Id="rId9" Type="http://schemas.openxmlformats.org/officeDocument/2006/relationships/hyperlink" Target="https://www.researchgate.net/figure/Reinforcement-Learning-Agent-and-Environment_fig2_323867253" TargetMode="External"/><Relationship Id="rId5" Type="http://schemas.openxmlformats.org/officeDocument/2006/relationships/hyperlink" Target="https://towardsdatascience.com/reinforcement-learning-with-python-part-1-creating-the-environment-dad6e0237d2d" TargetMode="External"/><Relationship Id="rId6" Type="http://schemas.openxmlformats.org/officeDocument/2006/relationships/hyperlink" Target="https://en.wikipedia.org/wiki/Reinforcement_learning" TargetMode="External"/><Relationship Id="rId7" Type="http://schemas.openxmlformats.org/officeDocument/2006/relationships/hyperlink" Target="https://www.analyticsvidhya.com/blog/2017/01/introduction-to-reinforcement-learning-implementation/" TargetMode="External"/><Relationship Id="rId8" Type="http://schemas.openxmlformats.org/officeDocument/2006/relationships/hyperlink" Target="https://pythonprogramming.net/q-learning-reinforcement-learning-python-tutoria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Reinforcement Learning</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SzPct val="30314"/>
              <a:buNone/>
            </a:pPr>
            <a:r>
              <a:rPr lang="en" sz="2540">
                <a:solidFill>
                  <a:schemeClr val="dk1"/>
                </a:solidFill>
              </a:rPr>
              <a:t>Mica Haney, Bailu Zhang, </a:t>
            </a:r>
            <a:endParaRPr sz="2540">
              <a:solidFill>
                <a:schemeClr val="dk1"/>
              </a:solidFill>
            </a:endParaRPr>
          </a:p>
          <a:p>
            <a:pPr indent="0" lvl="0" marL="0" rtl="0" algn="l">
              <a:spcBef>
                <a:spcPts val="0"/>
              </a:spcBef>
              <a:spcAft>
                <a:spcPts val="0"/>
              </a:spcAft>
              <a:buSzPct val="30314"/>
              <a:buNone/>
            </a:pPr>
            <a:r>
              <a:rPr lang="en" sz="2540">
                <a:solidFill>
                  <a:schemeClr val="dk1"/>
                </a:solidFill>
              </a:rPr>
              <a:t>Poli Nemkova</a:t>
            </a:r>
            <a:endParaRPr sz="86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ctrTitle"/>
          </p:nvPr>
        </p:nvSpPr>
        <p:spPr>
          <a:xfrm>
            <a:off x="478100" y="190275"/>
            <a:ext cx="5104800" cy="64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t>Kinds of Algorithms in RL</a:t>
            </a:r>
            <a:endParaRPr sz="2600"/>
          </a:p>
        </p:txBody>
      </p:sp>
      <p:pic>
        <p:nvPicPr>
          <p:cNvPr id="134" name="Google Shape;134;p22"/>
          <p:cNvPicPr preferRelativeResize="0"/>
          <p:nvPr/>
        </p:nvPicPr>
        <p:blipFill>
          <a:blip r:embed="rId3">
            <a:alphaModFix/>
          </a:blip>
          <a:stretch>
            <a:fillRect/>
          </a:stretch>
        </p:blipFill>
        <p:spPr>
          <a:xfrm>
            <a:off x="980550" y="956775"/>
            <a:ext cx="7039064" cy="3644350"/>
          </a:xfrm>
          <a:prstGeom prst="rect">
            <a:avLst/>
          </a:prstGeom>
          <a:noFill/>
          <a:ln>
            <a:noFill/>
          </a:ln>
        </p:spPr>
      </p:pic>
      <p:sp>
        <p:nvSpPr>
          <p:cNvPr id="135" name="Google Shape;135;p22"/>
          <p:cNvSpPr txBox="1"/>
          <p:nvPr/>
        </p:nvSpPr>
        <p:spPr>
          <a:xfrm>
            <a:off x="1040025" y="4601125"/>
            <a:ext cx="327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3F3F3"/>
                </a:solidFill>
                <a:latin typeface="Roboto"/>
                <a:ea typeface="Roboto"/>
                <a:cs typeface="Roboto"/>
                <a:sym typeface="Roboto"/>
              </a:rPr>
              <a:t>Source: https://spinningup.openai.com/en/latest/spinningup/rl_intro2.html</a:t>
            </a:r>
            <a:endParaRPr sz="700">
              <a:solidFill>
                <a:srgbClr val="F3F3F3"/>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p:nvPr/>
        </p:nvSpPr>
        <p:spPr>
          <a:xfrm>
            <a:off x="226000" y="3427325"/>
            <a:ext cx="8667900" cy="1519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Math</a:t>
            </a:r>
            <a:endParaRPr/>
          </a:p>
          <a:p>
            <a:pPr indent="0" lvl="0" marL="0" rtl="0" algn="l">
              <a:spcBef>
                <a:spcPts val="0"/>
              </a:spcBef>
              <a:spcAft>
                <a:spcPts val="0"/>
              </a:spcAft>
              <a:buNone/>
            </a:pPr>
            <a:r>
              <a:rPr lang="en"/>
              <a:t>Q Function - Model Free Agent</a:t>
            </a:r>
            <a:endParaRPr/>
          </a:p>
        </p:txBody>
      </p:sp>
      <p:sp>
        <p:nvSpPr>
          <p:cNvPr id="142" name="Google Shape;142;p2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rPr>
              <a:t>The function used to explore state-action pairs is the Q Function. This function is totally independent of the environment, taking only the previous value and the reward for the chosen action as inputs. The Q-values are used to build a Q-table of states, actions, and Q values. As the agent explores the environment, the Q table is filled out.</a:t>
            </a:r>
            <a:endParaRPr sz="1600">
              <a:solidFill>
                <a:srgbClr val="000000"/>
              </a:solidFill>
            </a:endParaRPr>
          </a:p>
          <a:p>
            <a:pPr indent="0" lvl="0" marL="0" rtl="0" algn="l">
              <a:spcBef>
                <a:spcPts val="1200"/>
              </a:spcBef>
              <a:spcAft>
                <a:spcPts val="1200"/>
              </a:spcAft>
              <a:buNone/>
            </a:pPr>
            <a:r>
              <a:t/>
            </a:r>
            <a:endParaRPr>
              <a:solidFill>
                <a:srgbClr val="000000"/>
              </a:solidFill>
            </a:endParaRPr>
          </a:p>
        </p:txBody>
      </p:sp>
      <p:pic>
        <p:nvPicPr>
          <p:cNvPr id="143" name="Google Shape;143;p23"/>
          <p:cNvPicPr preferRelativeResize="0"/>
          <p:nvPr/>
        </p:nvPicPr>
        <p:blipFill>
          <a:blip r:embed="rId3">
            <a:alphaModFix/>
          </a:blip>
          <a:stretch>
            <a:fillRect/>
          </a:stretch>
        </p:blipFill>
        <p:spPr>
          <a:xfrm>
            <a:off x="226000" y="3427325"/>
            <a:ext cx="8667975" cy="1519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Math</a:t>
            </a:r>
            <a:endParaRPr/>
          </a:p>
          <a:p>
            <a:pPr indent="0" lvl="0" marL="0" rtl="0" algn="l">
              <a:spcBef>
                <a:spcPts val="0"/>
              </a:spcBef>
              <a:spcAft>
                <a:spcPts val="0"/>
              </a:spcAft>
              <a:buNone/>
            </a:pPr>
            <a:r>
              <a:rPr lang="en"/>
              <a:t>Value Function</a:t>
            </a:r>
            <a:endParaRPr/>
          </a:p>
        </p:txBody>
      </p:sp>
      <p:sp>
        <p:nvSpPr>
          <p:cNvPr id="149" name="Google Shape;149;p2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solidFill>
                  <a:srgbClr val="000000"/>
                </a:solidFill>
              </a:rPr>
              <a:t>This is a function that’s part of the agent that predicts an expected reward for an action. This is the main function that’s tuned during learning, as the goal is to correctly predict rewards for actions so as to select the best possible series of actions.</a:t>
            </a:r>
            <a:endParaRPr sz="1600">
              <a:solidFill>
                <a:srgbClr val="000000"/>
              </a:solidFill>
            </a:endParaRPr>
          </a:p>
        </p:txBody>
      </p:sp>
      <p:sp>
        <p:nvSpPr>
          <p:cNvPr id="150" name="Google Shape;150;p24"/>
          <p:cNvSpPr/>
          <p:nvPr/>
        </p:nvSpPr>
        <p:spPr>
          <a:xfrm>
            <a:off x="226000" y="3427325"/>
            <a:ext cx="8667900" cy="1519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24"/>
          <p:cNvPicPr preferRelativeResize="0"/>
          <p:nvPr/>
        </p:nvPicPr>
        <p:blipFill>
          <a:blip r:embed="rId3">
            <a:alphaModFix/>
          </a:blip>
          <a:stretch>
            <a:fillRect/>
          </a:stretch>
        </p:blipFill>
        <p:spPr>
          <a:xfrm>
            <a:off x="226000" y="3427325"/>
            <a:ext cx="8667975" cy="1519725"/>
          </a:xfrm>
          <a:prstGeom prst="rect">
            <a:avLst/>
          </a:prstGeom>
          <a:noFill/>
          <a:ln>
            <a:noFill/>
          </a:ln>
        </p:spPr>
      </p:pic>
      <p:pic>
        <p:nvPicPr>
          <p:cNvPr id="152" name="Google Shape;152;p24"/>
          <p:cNvPicPr preferRelativeResize="0"/>
          <p:nvPr/>
        </p:nvPicPr>
        <p:blipFill>
          <a:blip r:embed="rId4">
            <a:alphaModFix/>
          </a:blip>
          <a:stretch>
            <a:fillRect/>
          </a:stretch>
        </p:blipFill>
        <p:spPr>
          <a:xfrm>
            <a:off x="3278975" y="2682775"/>
            <a:ext cx="5532101" cy="412850"/>
          </a:xfrm>
          <a:prstGeom prst="rect">
            <a:avLst/>
          </a:prstGeom>
          <a:noFill/>
          <a:ln>
            <a:noFill/>
          </a:ln>
        </p:spPr>
      </p:pic>
      <p:sp>
        <p:nvSpPr>
          <p:cNvPr id="153" name="Google Shape;153;p24"/>
          <p:cNvSpPr/>
          <p:nvPr/>
        </p:nvSpPr>
        <p:spPr>
          <a:xfrm>
            <a:off x="5582850" y="3889775"/>
            <a:ext cx="2132400" cy="709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4"/>
          <p:cNvSpPr/>
          <p:nvPr/>
        </p:nvSpPr>
        <p:spPr>
          <a:xfrm>
            <a:off x="3278975" y="2682775"/>
            <a:ext cx="5532000" cy="412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5" name="Google Shape;155;p24"/>
          <p:cNvCxnSpPr/>
          <p:nvPr/>
        </p:nvCxnSpPr>
        <p:spPr>
          <a:xfrm flipH="1">
            <a:off x="6648975" y="3100400"/>
            <a:ext cx="9000" cy="7896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Math</a:t>
            </a:r>
            <a:endParaRPr/>
          </a:p>
          <a:p>
            <a:pPr indent="0" lvl="0" marL="0" rtl="0" algn="l">
              <a:spcBef>
                <a:spcPts val="0"/>
              </a:spcBef>
              <a:spcAft>
                <a:spcPts val="0"/>
              </a:spcAft>
              <a:buNone/>
            </a:pPr>
            <a:r>
              <a:rPr lang="en"/>
              <a:t>Policy Function</a:t>
            </a:r>
            <a:endParaRPr/>
          </a:p>
        </p:txBody>
      </p:sp>
      <p:sp>
        <p:nvSpPr>
          <p:cNvPr id="161" name="Google Shape;161;p2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rPr>
              <a:t>The policy function is not only a part of the agent, but a part that is dependent on the environment. This is used to determine which action for a given state the agent will choose.</a:t>
            </a:r>
            <a:endParaRPr sz="1600">
              <a:solidFill>
                <a:srgbClr val="000000"/>
              </a:solidFill>
            </a:endParaRPr>
          </a:p>
          <a:p>
            <a:pPr indent="0" lvl="0" marL="0" rtl="0" algn="l">
              <a:spcBef>
                <a:spcPts val="1200"/>
              </a:spcBef>
              <a:spcAft>
                <a:spcPts val="1200"/>
              </a:spcAft>
              <a:buNone/>
            </a:pPr>
            <a:r>
              <a:rPr lang="en" sz="1600">
                <a:solidFill>
                  <a:srgbClr val="000000"/>
                </a:solidFill>
              </a:rPr>
              <a:t>The policy should be balanced between exploration - choosing a simple “this is best” action every time - and exploration - choosing as many unexplored actions as possible.</a:t>
            </a:r>
            <a:endParaRPr sz="160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ctrTitle"/>
          </p:nvPr>
        </p:nvSpPr>
        <p:spPr>
          <a:xfrm>
            <a:off x="311700" y="539725"/>
            <a:ext cx="8520600" cy="666600"/>
          </a:xfrm>
          <a:prstGeom prst="rect">
            <a:avLst/>
          </a:prstGeom>
        </p:spPr>
        <p:txBody>
          <a:bodyPr anchorCtr="0" anchor="t" bIns="91425" lIns="91425" spcFirstLastPara="1" rIns="91425" wrap="square" tIns="91425">
            <a:normAutofit fontScale="90000"/>
          </a:bodyPr>
          <a:lstStyle/>
          <a:p>
            <a:pPr indent="0" lvl="0" marL="0" rtl="0" algn="l">
              <a:lnSpc>
                <a:spcPct val="125000"/>
              </a:lnSpc>
              <a:spcBef>
                <a:spcPts val="0"/>
              </a:spcBef>
              <a:spcAft>
                <a:spcPts val="0"/>
              </a:spcAft>
              <a:buNone/>
            </a:pPr>
            <a:r>
              <a:rPr b="1" lang="en" sz="2950">
                <a:solidFill>
                  <a:srgbClr val="333333"/>
                </a:solidFill>
                <a:highlight>
                  <a:srgbClr val="FFFFFF"/>
                </a:highlight>
              </a:rPr>
              <a:t>Successful Application</a:t>
            </a:r>
            <a:endParaRPr b="1" sz="2950">
              <a:solidFill>
                <a:srgbClr val="333333"/>
              </a:solidFill>
              <a:highlight>
                <a:srgbClr val="FFFFFF"/>
              </a:highlight>
            </a:endParaRPr>
          </a:p>
          <a:p>
            <a:pPr indent="0" lvl="0" marL="0" rtl="0" algn="l">
              <a:spcBef>
                <a:spcPts val="1200"/>
              </a:spcBef>
              <a:spcAft>
                <a:spcPts val="0"/>
              </a:spcAft>
              <a:buNone/>
            </a:pPr>
            <a:r>
              <a:t/>
            </a:r>
            <a:endParaRPr/>
          </a:p>
        </p:txBody>
      </p:sp>
      <p:sp>
        <p:nvSpPr>
          <p:cNvPr id="167" name="Google Shape;167;p26"/>
          <p:cNvSpPr txBox="1"/>
          <p:nvPr>
            <p:ph idx="1" type="subTitle"/>
          </p:nvPr>
        </p:nvSpPr>
        <p:spPr>
          <a:xfrm>
            <a:off x="244225" y="1250725"/>
            <a:ext cx="4049100" cy="284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RL methods have recently enjoyed a wide variety of successes.</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
                <a:solidFill>
                  <a:srgbClr val="000000"/>
                </a:solidFill>
              </a:rPr>
              <a:t>It’s also famously been used to create breakthrough AIs for sophisticated strategy games, most notably </a:t>
            </a:r>
            <a:r>
              <a:rPr lang="en">
                <a:solidFill>
                  <a:schemeClr val="hlink"/>
                </a:solidFill>
                <a:uFill>
                  <a:noFill/>
                </a:uFill>
                <a:hlinkClick r:id="rId3"/>
              </a:rPr>
              <a:t>Go</a:t>
            </a:r>
            <a:r>
              <a:rPr lang="en">
                <a:solidFill>
                  <a:srgbClr val="000000"/>
                </a:solidFill>
              </a:rPr>
              <a:t> and </a:t>
            </a:r>
            <a:r>
              <a:rPr lang="en">
                <a:solidFill>
                  <a:schemeClr val="hlink"/>
                </a:solidFill>
                <a:uFill>
                  <a:noFill/>
                </a:uFill>
                <a:hlinkClick r:id="rId4"/>
              </a:rPr>
              <a:t>Dota</a:t>
            </a:r>
            <a:r>
              <a:rPr lang="en">
                <a:solidFill>
                  <a:srgbClr val="000000"/>
                </a:solidFill>
              </a:rPr>
              <a:t>, taught computers to </a:t>
            </a:r>
            <a:r>
              <a:rPr lang="en">
                <a:solidFill>
                  <a:schemeClr val="hlink"/>
                </a:solidFill>
                <a:uFill>
                  <a:noFill/>
                </a:uFill>
                <a:hlinkClick r:id="rId5"/>
              </a:rPr>
              <a:t>play Atari games</a:t>
            </a:r>
            <a:r>
              <a:rPr lang="en">
                <a:solidFill>
                  <a:srgbClr val="000000"/>
                </a:solidFill>
              </a:rPr>
              <a:t> from raw pixels, and trained simulated robots </a:t>
            </a:r>
            <a:r>
              <a:rPr lang="en">
                <a:solidFill>
                  <a:schemeClr val="hlink"/>
                </a:solidFill>
                <a:uFill>
                  <a:noFill/>
                </a:uFill>
                <a:hlinkClick r:id="rId6"/>
              </a:rPr>
              <a:t>to follow </a:t>
            </a:r>
            <a:br>
              <a:rPr lang="en">
                <a:solidFill>
                  <a:schemeClr val="hlink"/>
                </a:solidFill>
                <a:uFill>
                  <a:noFill/>
                </a:uFill>
                <a:hlinkClick r:id="rId7"/>
              </a:rPr>
            </a:br>
            <a:r>
              <a:rPr lang="en">
                <a:solidFill>
                  <a:schemeClr val="hlink"/>
                </a:solidFill>
                <a:uFill>
                  <a:noFill/>
                </a:uFill>
                <a:hlinkClick r:id="rId8"/>
              </a:rPr>
              <a:t>human instructions</a:t>
            </a:r>
            <a:r>
              <a:rPr lang="en">
                <a:solidFill>
                  <a:srgbClr val="000000"/>
                </a:solidFill>
              </a:rPr>
              <a:t>.</a:t>
            </a:r>
            <a:endParaRPr>
              <a:solidFill>
                <a:srgbClr val="000000"/>
              </a:solidFill>
            </a:endParaRPr>
          </a:p>
        </p:txBody>
      </p:sp>
      <p:sp>
        <p:nvSpPr>
          <p:cNvPr id="168" name="Google Shape;168;p26"/>
          <p:cNvSpPr txBox="1"/>
          <p:nvPr/>
        </p:nvSpPr>
        <p:spPr>
          <a:xfrm>
            <a:off x="311700" y="4220825"/>
            <a:ext cx="23895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latin typeface="Roboto"/>
                <a:ea typeface="Roboto"/>
                <a:cs typeface="Roboto"/>
                <a:sym typeface="Roboto"/>
              </a:rPr>
              <a:t>Source: https://spinningup.openai.com/en/latest/spinningup/rl_intro.html</a:t>
            </a:r>
            <a:endParaRPr sz="500">
              <a:latin typeface="Roboto"/>
              <a:ea typeface="Roboto"/>
              <a:cs typeface="Roboto"/>
              <a:sym typeface="Roboto"/>
            </a:endParaRPr>
          </a:p>
        </p:txBody>
      </p:sp>
      <p:pic>
        <p:nvPicPr>
          <p:cNvPr id="169" name="Google Shape;169;p26"/>
          <p:cNvPicPr preferRelativeResize="0"/>
          <p:nvPr/>
        </p:nvPicPr>
        <p:blipFill>
          <a:blip r:embed="rId9">
            <a:alphaModFix/>
          </a:blip>
          <a:stretch>
            <a:fillRect/>
          </a:stretch>
        </p:blipFill>
        <p:spPr>
          <a:xfrm>
            <a:off x="4690075" y="643375"/>
            <a:ext cx="3879826" cy="38798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Deep Q-Network(DQN) playing flappy bird</a:t>
            </a:r>
            <a:endParaRPr sz="2400"/>
          </a:p>
        </p:txBody>
      </p:sp>
      <p:pic>
        <p:nvPicPr>
          <p:cNvPr id="175" name="Google Shape;175;p27"/>
          <p:cNvPicPr preferRelativeResize="0"/>
          <p:nvPr/>
        </p:nvPicPr>
        <p:blipFill>
          <a:blip r:embed="rId3">
            <a:alphaModFix/>
          </a:blip>
          <a:stretch>
            <a:fillRect/>
          </a:stretch>
        </p:blipFill>
        <p:spPr>
          <a:xfrm>
            <a:off x="2227025" y="1395325"/>
            <a:ext cx="2101914" cy="3748176"/>
          </a:xfrm>
          <a:prstGeom prst="rect">
            <a:avLst/>
          </a:prstGeom>
          <a:noFill/>
          <a:ln>
            <a:noFill/>
          </a:ln>
        </p:spPr>
      </p:pic>
      <p:pic>
        <p:nvPicPr>
          <p:cNvPr id="176" name="Google Shape;176;p27"/>
          <p:cNvPicPr preferRelativeResize="0"/>
          <p:nvPr/>
        </p:nvPicPr>
        <p:blipFill>
          <a:blip r:embed="rId4">
            <a:alphaModFix/>
          </a:blip>
          <a:stretch>
            <a:fillRect/>
          </a:stretch>
        </p:blipFill>
        <p:spPr>
          <a:xfrm>
            <a:off x="4428350" y="818250"/>
            <a:ext cx="4371774" cy="3205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Resources</a:t>
            </a:r>
            <a:endParaRPr/>
          </a:p>
        </p:txBody>
      </p:sp>
      <p:sp>
        <p:nvSpPr>
          <p:cNvPr id="182" name="Google Shape;182;p28"/>
          <p:cNvSpPr txBox="1"/>
          <p:nvPr>
            <p:ph idx="1" type="body"/>
          </p:nvPr>
        </p:nvSpPr>
        <p:spPr>
          <a:xfrm>
            <a:off x="4644675" y="332175"/>
            <a:ext cx="4166400" cy="45219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AutoNum type="arabicPeriod"/>
            </a:pPr>
            <a:r>
              <a:rPr lang="en" u="sng">
                <a:solidFill>
                  <a:schemeClr val="hlink"/>
                </a:solidFill>
                <a:hlinkClick r:id="rId3"/>
              </a:rPr>
              <a:t>https://towardsdatascience.com/reinforcement-learning-from-scratch-designing-and-solving-a-task-all-within-a-python-notebook-48c40021da4</a:t>
            </a:r>
            <a:endParaRPr/>
          </a:p>
          <a:p>
            <a:pPr indent="-304958" lvl="0" marL="457200" rtl="0" algn="l">
              <a:spcBef>
                <a:spcPts val="0"/>
              </a:spcBef>
              <a:spcAft>
                <a:spcPts val="0"/>
              </a:spcAft>
              <a:buSzPct val="100000"/>
              <a:buAutoNum type="arabicPeriod"/>
            </a:pPr>
            <a:r>
              <a:rPr lang="en" u="sng">
                <a:solidFill>
                  <a:schemeClr val="hlink"/>
                </a:solidFill>
                <a:hlinkClick r:id="rId4"/>
              </a:rPr>
              <a:t>https://artint.info/html/ArtInt_227.html</a:t>
            </a:r>
            <a:endParaRPr/>
          </a:p>
          <a:p>
            <a:pPr indent="-304958" lvl="0" marL="457200" rtl="0" algn="l">
              <a:spcBef>
                <a:spcPts val="0"/>
              </a:spcBef>
              <a:spcAft>
                <a:spcPts val="0"/>
              </a:spcAft>
              <a:buSzPct val="100000"/>
              <a:buAutoNum type="arabicPeriod"/>
            </a:pPr>
            <a:r>
              <a:rPr lang="en" u="sng">
                <a:solidFill>
                  <a:schemeClr val="hlink"/>
                </a:solidFill>
                <a:hlinkClick r:id="rId5"/>
              </a:rPr>
              <a:t>https://towardsdatascience.com/reinforcement-learning-with-python-part-1-creating-the-environment-dad6e0237d2d</a:t>
            </a:r>
            <a:endParaRPr/>
          </a:p>
          <a:p>
            <a:pPr indent="-304958" lvl="0" marL="457200" rtl="0" algn="l">
              <a:spcBef>
                <a:spcPts val="0"/>
              </a:spcBef>
              <a:spcAft>
                <a:spcPts val="0"/>
              </a:spcAft>
              <a:buSzPct val="100000"/>
              <a:buAutoNum type="arabicPeriod"/>
            </a:pPr>
            <a:r>
              <a:rPr lang="en" u="sng">
                <a:solidFill>
                  <a:schemeClr val="hlink"/>
                </a:solidFill>
                <a:hlinkClick r:id="rId6"/>
              </a:rPr>
              <a:t>https://en.wikipedia.org/wiki/Reinforcement_learning</a:t>
            </a:r>
            <a:endParaRPr/>
          </a:p>
          <a:p>
            <a:pPr indent="-304958" lvl="0" marL="457200" rtl="0" algn="l">
              <a:spcBef>
                <a:spcPts val="0"/>
              </a:spcBef>
              <a:spcAft>
                <a:spcPts val="0"/>
              </a:spcAft>
              <a:buSzPct val="100000"/>
              <a:buAutoNum type="arabicPeriod"/>
            </a:pPr>
            <a:r>
              <a:rPr lang="en" u="sng">
                <a:solidFill>
                  <a:schemeClr val="hlink"/>
                </a:solidFill>
                <a:hlinkClick r:id="rId7"/>
              </a:rPr>
              <a:t>https://www.analyticsvidhya.com/blog/2017/01/introduction-to-reinforcement-learning-implementation/</a:t>
            </a:r>
            <a:endParaRPr/>
          </a:p>
          <a:p>
            <a:pPr indent="-304958" lvl="0" marL="457200" rtl="0" algn="l">
              <a:spcBef>
                <a:spcPts val="0"/>
              </a:spcBef>
              <a:spcAft>
                <a:spcPts val="0"/>
              </a:spcAft>
              <a:buSzPct val="100000"/>
              <a:buAutoNum type="arabicPeriod"/>
            </a:pPr>
            <a:r>
              <a:rPr lang="en" u="sng">
                <a:solidFill>
                  <a:schemeClr val="hlink"/>
                </a:solidFill>
                <a:hlinkClick r:id="rId8"/>
              </a:rPr>
              <a:t>https://pythonprogramming.net/q-learning-reinforcement-learning-python-tutorial/</a:t>
            </a:r>
            <a:endParaRPr/>
          </a:p>
          <a:p>
            <a:pPr indent="-304958" lvl="0" marL="457200" rtl="0" algn="l">
              <a:spcBef>
                <a:spcPts val="0"/>
              </a:spcBef>
              <a:spcAft>
                <a:spcPts val="0"/>
              </a:spcAft>
              <a:buSzPct val="100000"/>
              <a:buAutoNum type="arabicPeriod"/>
            </a:pPr>
            <a:r>
              <a:rPr lang="en" u="sng">
                <a:solidFill>
                  <a:schemeClr val="hlink"/>
                </a:solidFill>
                <a:hlinkClick r:id="rId9"/>
              </a:rPr>
              <a:t>https://www.researchgate.net/figure/Reinforcement-Learning-Agent-and-Environment_fig2_323867253</a:t>
            </a:r>
            <a:endParaRPr/>
          </a:p>
          <a:p>
            <a:pPr indent="-304958" lvl="0" marL="457200" rtl="0" algn="l">
              <a:spcBef>
                <a:spcPts val="0"/>
              </a:spcBef>
              <a:spcAft>
                <a:spcPts val="0"/>
              </a:spcAft>
              <a:buSzPct val="100000"/>
              <a:buAutoNum type="arabicPeriod"/>
            </a:pPr>
            <a:r>
              <a:rPr lang="en" u="sng">
                <a:solidFill>
                  <a:schemeClr val="hlink"/>
                </a:solidFill>
                <a:hlinkClick r:id="rId10"/>
              </a:rPr>
              <a:t>https://en.wikipedia.org/wiki/Markov_decision_process</a:t>
            </a:r>
            <a:endParaRPr/>
          </a:p>
          <a:p>
            <a:pPr indent="-304958" lvl="0" marL="457200" rtl="0" algn="l">
              <a:spcBef>
                <a:spcPts val="0"/>
              </a:spcBef>
              <a:spcAft>
                <a:spcPts val="0"/>
              </a:spcAft>
              <a:buSzPct val="100000"/>
              <a:buAutoNum type="arabicPeriod"/>
            </a:pPr>
            <a:r>
              <a:rPr lang="en" u="sng">
                <a:solidFill>
                  <a:schemeClr val="hlink"/>
                </a:solidFill>
                <a:hlinkClick r:id="rId11"/>
              </a:rPr>
              <a:t>https://cs.stanford.edu/people/karpathy/reinforcejs/</a:t>
            </a:r>
            <a:endParaRPr/>
          </a:p>
          <a:p>
            <a:pPr indent="-304958" lvl="0" marL="457200" rtl="0" algn="l">
              <a:spcBef>
                <a:spcPts val="0"/>
              </a:spcBef>
              <a:spcAft>
                <a:spcPts val="0"/>
              </a:spcAft>
              <a:buSzPct val="100000"/>
              <a:buAutoNum type="arabicPeriod"/>
            </a:pPr>
            <a:r>
              <a:rPr lang="en" u="sng">
                <a:solidFill>
                  <a:schemeClr val="hlink"/>
                </a:solidFill>
                <a:hlinkClick r:id="rId12"/>
              </a:rPr>
              <a:t>https://en.wikipedia.org/wiki/Q-learning</a:t>
            </a:r>
            <a:endParaRPr/>
          </a:p>
          <a:p>
            <a:pPr indent="-304958" lvl="0" marL="457200" rtl="0" algn="l">
              <a:spcBef>
                <a:spcPts val="0"/>
              </a:spcBef>
              <a:spcAft>
                <a:spcPts val="0"/>
              </a:spcAft>
              <a:buSzPct val="100000"/>
              <a:buAutoNum type="arabicPeriod"/>
            </a:pPr>
            <a:r>
              <a:rPr lang="en" u="sng">
                <a:solidFill>
                  <a:schemeClr val="hlink"/>
                </a:solidFill>
                <a:hlinkClick r:id="rId13"/>
              </a:rPr>
              <a:t>https://www.tomshardware.com/news/alphago-defeats-sedol-second-time,31377.html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idx="1" type="body"/>
          </p:nvPr>
        </p:nvSpPr>
        <p:spPr>
          <a:xfrm>
            <a:off x="345100" y="4554800"/>
            <a:ext cx="7979400" cy="460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How ‘big’ is RL?</a:t>
            </a:r>
            <a:endParaRPr/>
          </a:p>
        </p:txBody>
      </p:sp>
      <p:sp>
        <p:nvSpPr>
          <p:cNvPr id="71" name="Google Shape;71;p14"/>
          <p:cNvSpPr txBox="1"/>
          <p:nvPr/>
        </p:nvSpPr>
        <p:spPr>
          <a:xfrm>
            <a:off x="846125" y="1057650"/>
            <a:ext cx="3484800" cy="2946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700"/>
              </a:spcBef>
              <a:spcAft>
                <a:spcPts val="0"/>
              </a:spcAft>
              <a:buNone/>
            </a:pPr>
            <a:r>
              <a:rPr lang="en" sz="1700">
                <a:solidFill>
                  <a:srgbClr val="212529"/>
                </a:solidFill>
                <a:highlight>
                  <a:srgbClr val="FFFFFF"/>
                </a:highlight>
              </a:rPr>
              <a:t>Self-driving cars</a:t>
            </a:r>
            <a:endParaRPr sz="1700">
              <a:solidFill>
                <a:srgbClr val="212529"/>
              </a:solidFill>
              <a:highlight>
                <a:srgbClr val="FFFFFF"/>
              </a:highlight>
            </a:endParaRPr>
          </a:p>
          <a:p>
            <a:pPr indent="0" lvl="0" marL="0" rtl="0" algn="l">
              <a:lnSpc>
                <a:spcPct val="120000"/>
              </a:lnSpc>
              <a:spcBef>
                <a:spcPts val="1700"/>
              </a:spcBef>
              <a:spcAft>
                <a:spcPts val="0"/>
              </a:spcAft>
              <a:buNone/>
            </a:pPr>
            <a:r>
              <a:rPr lang="en" sz="1700">
                <a:solidFill>
                  <a:srgbClr val="212529"/>
                </a:solidFill>
                <a:highlight>
                  <a:srgbClr val="FFFFFF"/>
                </a:highlight>
              </a:rPr>
              <a:t>Industrial automation</a:t>
            </a:r>
            <a:endParaRPr sz="1700">
              <a:solidFill>
                <a:srgbClr val="212529"/>
              </a:solidFill>
              <a:highlight>
                <a:srgbClr val="FFFFFF"/>
              </a:highlight>
            </a:endParaRPr>
          </a:p>
          <a:p>
            <a:pPr indent="0" lvl="0" marL="0" rtl="0" algn="l">
              <a:lnSpc>
                <a:spcPct val="120000"/>
              </a:lnSpc>
              <a:spcBef>
                <a:spcPts val="1700"/>
              </a:spcBef>
              <a:spcAft>
                <a:spcPts val="0"/>
              </a:spcAft>
              <a:buNone/>
            </a:pPr>
            <a:r>
              <a:rPr lang="en" sz="1700">
                <a:solidFill>
                  <a:srgbClr val="212529"/>
                </a:solidFill>
                <a:highlight>
                  <a:srgbClr val="FFFFFF"/>
                </a:highlight>
              </a:rPr>
              <a:t>Trading and finance</a:t>
            </a:r>
            <a:endParaRPr sz="1700">
              <a:solidFill>
                <a:srgbClr val="212529"/>
              </a:solidFill>
              <a:highlight>
                <a:srgbClr val="FFFFFF"/>
              </a:highlight>
            </a:endParaRPr>
          </a:p>
          <a:p>
            <a:pPr indent="0" lvl="0" marL="0" rtl="0" algn="l">
              <a:lnSpc>
                <a:spcPct val="120000"/>
              </a:lnSpc>
              <a:spcBef>
                <a:spcPts val="1700"/>
              </a:spcBef>
              <a:spcAft>
                <a:spcPts val="0"/>
              </a:spcAft>
              <a:buNone/>
            </a:pPr>
            <a:r>
              <a:rPr lang="en" sz="1700">
                <a:solidFill>
                  <a:srgbClr val="212529"/>
                </a:solidFill>
                <a:highlight>
                  <a:srgbClr val="FFFFFF"/>
                </a:highlight>
              </a:rPr>
              <a:t>Gaming</a:t>
            </a:r>
            <a:endParaRPr sz="1700">
              <a:solidFill>
                <a:srgbClr val="212529"/>
              </a:solidFill>
              <a:highlight>
                <a:srgbClr val="FFFFFF"/>
              </a:highlight>
            </a:endParaRPr>
          </a:p>
          <a:p>
            <a:pPr indent="0" lvl="0" marL="0" rtl="0" algn="l">
              <a:lnSpc>
                <a:spcPct val="115000"/>
              </a:lnSpc>
              <a:spcBef>
                <a:spcPts val="1700"/>
              </a:spcBef>
              <a:spcAft>
                <a:spcPts val="0"/>
              </a:spcAft>
              <a:buNone/>
            </a:pPr>
            <a:r>
              <a:t/>
            </a:r>
            <a:endParaRPr sz="1350">
              <a:solidFill>
                <a:srgbClr val="212529"/>
              </a:solidFill>
              <a:highlight>
                <a:srgbClr val="FFFFFF"/>
              </a:highlight>
            </a:endParaRPr>
          </a:p>
          <a:p>
            <a:pPr indent="0" lvl="0" marL="0" rtl="0" algn="l">
              <a:spcBef>
                <a:spcPts val="1400"/>
              </a:spcBef>
              <a:spcAft>
                <a:spcPts val="0"/>
              </a:spcAft>
              <a:buNone/>
            </a:pPr>
            <a:r>
              <a:t/>
            </a:r>
            <a:endParaRPr>
              <a:latin typeface="Roboto"/>
              <a:ea typeface="Roboto"/>
              <a:cs typeface="Roboto"/>
              <a:sym typeface="Roboto"/>
            </a:endParaRPr>
          </a:p>
        </p:txBody>
      </p:sp>
      <p:sp>
        <p:nvSpPr>
          <p:cNvPr id="72" name="Google Shape;72;p14"/>
          <p:cNvSpPr txBox="1"/>
          <p:nvPr/>
        </p:nvSpPr>
        <p:spPr>
          <a:xfrm>
            <a:off x="5644500" y="1057650"/>
            <a:ext cx="3774000" cy="20337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700"/>
              </a:spcBef>
              <a:spcAft>
                <a:spcPts val="0"/>
              </a:spcAft>
              <a:buNone/>
            </a:pPr>
            <a:r>
              <a:rPr lang="en" sz="1700">
                <a:solidFill>
                  <a:srgbClr val="212529"/>
                </a:solidFill>
                <a:highlight>
                  <a:srgbClr val="FFFFFF"/>
                </a:highlight>
              </a:rPr>
              <a:t>In NLP</a:t>
            </a:r>
            <a:endParaRPr sz="1700">
              <a:solidFill>
                <a:srgbClr val="212529"/>
              </a:solidFill>
              <a:highlight>
                <a:srgbClr val="FFFFFF"/>
              </a:highlight>
            </a:endParaRPr>
          </a:p>
          <a:p>
            <a:pPr indent="0" lvl="0" marL="0" rtl="0" algn="l">
              <a:lnSpc>
                <a:spcPct val="120000"/>
              </a:lnSpc>
              <a:spcBef>
                <a:spcPts val="1700"/>
              </a:spcBef>
              <a:spcAft>
                <a:spcPts val="0"/>
              </a:spcAft>
              <a:buNone/>
            </a:pPr>
            <a:r>
              <a:rPr lang="en" sz="1700">
                <a:solidFill>
                  <a:srgbClr val="212529"/>
                </a:solidFill>
                <a:highlight>
                  <a:srgbClr val="FFFFFF"/>
                </a:highlight>
              </a:rPr>
              <a:t>Real-time bidding</a:t>
            </a:r>
            <a:endParaRPr sz="1700">
              <a:solidFill>
                <a:srgbClr val="212529"/>
              </a:solidFill>
              <a:highlight>
                <a:srgbClr val="FFFFFF"/>
              </a:highlight>
            </a:endParaRPr>
          </a:p>
          <a:p>
            <a:pPr indent="0" lvl="0" marL="0" rtl="0" algn="l">
              <a:spcBef>
                <a:spcPts val="1700"/>
              </a:spcBef>
              <a:spcAft>
                <a:spcPts val="0"/>
              </a:spcAft>
              <a:buNone/>
            </a:pPr>
            <a:r>
              <a:rPr lang="en" sz="1700">
                <a:solidFill>
                  <a:srgbClr val="212529"/>
                </a:solidFill>
                <a:highlight>
                  <a:srgbClr val="FFFFFF"/>
                </a:highlight>
              </a:rPr>
              <a:t>Robotics</a:t>
            </a:r>
            <a:endParaRPr sz="1700">
              <a:solidFill>
                <a:srgbClr val="212529"/>
              </a:solidFill>
              <a:highlight>
                <a:srgbClr val="FFFFFF"/>
              </a:highlight>
            </a:endParaRPr>
          </a:p>
          <a:p>
            <a:pPr indent="0" lvl="0" marL="0" rtl="0" algn="l">
              <a:spcBef>
                <a:spcPts val="0"/>
              </a:spcBef>
              <a:spcAft>
                <a:spcPts val="0"/>
              </a:spcAft>
              <a:buNone/>
            </a:pPr>
            <a:r>
              <a:t/>
            </a:r>
            <a:endParaRPr sz="1700">
              <a:solidFill>
                <a:srgbClr val="212529"/>
              </a:solidFill>
              <a:highlight>
                <a:srgbClr val="FFFFFF"/>
              </a:highlight>
            </a:endParaRPr>
          </a:p>
          <a:p>
            <a:pPr indent="0" lvl="0" marL="0" rtl="0" algn="l">
              <a:spcBef>
                <a:spcPts val="0"/>
              </a:spcBef>
              <a:spcAft>
                <a:spcPts val="0"/>
              </a:spcAft>
              <a:buNone/>
            </a:pPr>
            <a:r>
              <a:rPr lang="en" sz="1700">
                <a:solidFill>
                  <a:srgbClr val="212529"/>
                </a:solidFill>
                <a:highlight>
                  <a:srgbClr val="FFFFFF"/>
                </a:highlight>
              </a:rPr>
              <a:t>Healthcare</a:t>
            </a:r>
            <a:endParaRPr sz="1700">
              <a:solidFill>
                <a:srgbClr val="212529"/>
              </a:solidFill>
              <a:highlight>
                <a:srgbClr val="FFFFFF"/>
              </a:highlight>
            </a:endParaRPr>
          </a:p>
        </p:txBody>
      </p:sp>
      <p:sp>
        <p:nvSpPr>
          <p:cNvPr id="73" name="Google Shape;73;p14"/>
          <p:cNvSpPr txBox="1"/>
          <p:nvPr/>
        </p:nvSpPr>
        <p:spPr>
          <a:xfrm>
            <a:off x="3061600" y="4096975"/>
            <a:ext cx="3239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Roboto"/>
                <a:ea typeface="Roboto"/>
                <a:cs typeface="Roboto"/>
                <a:sym typeface="Roboto"/>
              </a:rPr>
              <a:t>Source: https://neptune.ai/blog/reinforcement-learning-applications</a:t>
            </a:r>
            <a:endParaRPr sz="6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Reinforcement Learning:</a:t>
            </a:r>
            <a:endParaRPr/>
          </a:p>
          <a:p>
            <a:pPr indent="0" lvl="0" marL="0" rtl="0" algn="l">
              <a:spcBef>
                <a:spcPts val="0"/>
              </a:spcBef>
              <a:spcAft>
                <a:spcPts val="0"/>
              </a:spcAft>
              <a:buNone/>
            </a:pPr>
            <a:br>
              <a:rPr lang="en"/>
            </a:br>
            <a:r>
              <a:rPr lang="en"/>
              <a:t>Overview</a:t>
            </a:r>
            <a:endParaRPr/>
          </a:p>
        </p:txBody>
      </p:sp>
      <p:sp>
        <p:nvSpPr>
          <p:cNvPr id="79" name="Google Shape;79;p15"/>
          <p:cNvSpPr txBox="1"/>
          <p:nvPr>
            <p:ph idx="1" type="body"/>
          </p:nvPr>
        </p:nvSpPr>
        <p:spPr>
          <a:xfrm>
            <a:off x="213900" y="1366675"/>
            <a:ext cx="4757700" cy="3076200"/>
          </a:xfrm>
          <a:prstGeom prst="rect">
            <a:avLst/>
          </a:prstGeom>
        </p:spPr>
        <p:txBody>
          <a:bodyPr anchorCtr="0" anchor="t" bIns="91425" lIns="91425" spcFirstLastPara="1" rIns="91425" wrap="square" tIns="91425">
            <a:noAutofit/>
          </a:bodyPr>
          <a:lstStyle/>
          <a:p>
            <a:pPr indent="0" lvl="0" marL="0" rtl="0" algn="l">
              <a:lnSpc>
                <a:spcPct val="100000"/>
              </a:lnSpc>
              <a:spcBef>
                <a:spcPts val="3200"/>
              </a:spcBef>
              <a:spcAft>
                <a:spcPts val="0"/>
              </a:spcAft>
              <a:buSzPts val="605"/>
              <a:buNone/>
            </a:pPr>
            <a:r>
              <a:rPr i="1" lang="en" sz="1400">
                <a:solidFill>
                  <a:srgbClr val="000000"/>
                </a:solidFill>
                <a:highlight>
                  <a:srgbClr val="FFFFFF"/>
                </a:highlight>
              </a:rPr>
              <a:t>What is Reinforcement Learning ?</a:t>
            </a:r>
            <a:endParaRPr i="1" sz="1400">
              <a:solidFill>
                <a:srgbClr val="000000"/>
              </a:solidFill>
              <a:highlight>
                <a:srgbClr val="FFFFFF"/>
              </a:highlight>
            </a:endParaRPr>
          </a:p>
          <a:p>
            <a:pPr indent="-317500" lvl="0" marL="457200" rtl="0" algn="l">
              <a:lnSpc>
                <a:spcPct val="100000"/>
              </a:lnSpc>
              <a:spcBef>
                <a:spcPts val="3200"/>
              </a:spcBef>
              <a:spcAft>
                <a:spcPts val="0"/>
              </a:spcAft>
              <a:buClr>
                <a:srgbClr val="000000"/>
              </a:buClr>
              <a:buSzPts val="1400"/>
              <a:buChar char="●"/>
            </a:pPr>
            <a:r>
              <a:rPr lang="en" sz="1400">
                <a:solidFill>
                  <a:srgbClr val="000000"/>
                </a:solidFill>
                <a:highlight>
                  <a:schemeClr val="lt1"/>
                </a:highlight>
              </a:rPr>
              <a:t>Reinforcement Learning is a learning by trials and errors. </a:t>
            </a:r>
            <a:br>
              <a:rPr lang="en" sz="1400">
                <a:solidFill>
                  <a:srgbClr val="000000"/>
                </a:solidFill>
                <a:highlight>
                  <a:srgbClr val="FFFFFF"/>
                </a:highlight>
              </a:rPr>
            </a:br>
            <a:endParaRPr sz="1400">
              <a:solidFill>
                <a:srgbClr val="000000"/>
              </a:solidFill>
              <a:highlight>
                <a:srgbClr val="FFFFFF"/>
              </a:highlight>
            </a:endParaRPr>
          </a:p>
          <a:p>
            <a:pPr indent="-317500" lvl="0" marL="457200" rtl="0" algn="l">
              <a:lnSpc>
                <a:spcPct val="100000"/>
              </a:lnSpc>
              <a:spcBef>
                <a:spcPts val="0"/>
              </a:spcBef>
              <a:spcAft>
                <a:spcPts val="0"/>
              </a:spcAft>
              <a:buClr>
                <a:srgbClr val="000000"/>
              </a:buClr>
              <a:buSzPts val="1400"/>
              <a:buChar char="●"/>
            </a:pPr>
            <a:r>
              <a:rPr lang="en" sz="1500">
                <a:solidFill>
                  <a:srgbClr val="000000"/>
                </a:solidFill>
                <a:highlight>
                  <a:schemeClr val="lt1"/>
                </a:highlight>
              </a:rPr>
              <a:t>Reinforcement learning (RL) is one of the three archetypes of machine learning, the other two being supervised and unsupervised learning.</a:t>
            </a:r>
            <a:br>
              <a:rPr lang="en" sz="1500">
                <a:solidFill>
                  <a:srgbClr val="000000"/>
                </a:solidFill>
                <a:highlight>
                  <a:schemeClr val="lt1"/>
                </a:highlight>
              </a:rPr>
            </a:br>
            <a:endParaRPr sz="1400">
              <a:solidFill>
                <a:srgbClr val="000000"/>
              </a:solidFill>
              <a:highlight>
                <a:srgbClr val="FFFFFF"/>
              </a:highlight>
            </a:endParaRPr>
          </a:p>
          <a:p>
            <a:pPr indent="-317500" lvl="0" marL="457200" rtl="0" algn="l">
              <a:lnSpc>
                <a:spcPct val="100000"/>
              </a:lnSpc>
              <a:spcBef>
                <a:spcPts val="0"/>
              </a:spcBef>
              <a:spcAft>
                <a:spcPts val="0"/>
              </a:spcAft>
              <a:buClr>
                <a:srgbClr val="000000"/>
              </a:buClr>
              <a:buSzPts val="1400"/>
              <a:buChar char="●"/>
            </a:pPr>
            <a:r>
              <a:rPr lang="en" sz="1400">
                <a:solidFill>
                  <a:srgbClr val="000000"/>
                </a:solidFill>
                <a:highlight>
                  <a:srgbClr val="FFFFFF"/>
                </a:highlight>
              </a:rPr>
              <a:t>Reinforcement Learning (RL) is a type of machine learning technique that enables an agent to learn in an interactive environment by trial and error using feedback from its own actions and experiences.</a:t>
            </a:r>
            <a:endParaRPr sz="1400">
              <a:solidFill>
                <a:srgbClr val="000000"/>
              </a:solidFill>
            </a:endParaRPr>
          </a:p>
        </p:txBody>
      </p:sp>
      <p:sp>
        <p:nvSpPr>
          <p:cNvPr id="80" name="Google Shape;80;p15"/>
          <p:cNvSpPr txBox="1"/>
          <p:nvPr/>
        </p:nvSpPr>
        <p:spPr>
          <a:xfrm>
            <a:off x="4601125" y="4850725"/>
            <a:ext cx="370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81" name="Google Shape;81;p15"/>
          <p:cNvSpPr txBox="1"/>
          <p:nvPr/>
        </p:nvSpPr>
        <p:spPr>
          <a:xfrm>
            <a:off x="4817450" y="4792475"/>
            <a:ext cx="37359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rgbClr val="FFFFFF"/>
                </a:solidFill>
                <a:latin typeface="Roboto"/>
                <a:ea typeface="Roboto"/>
                <a:cs typeface="Roboto"/>
                <a:sym typeface="Roboto"/>
              </a:rPr>
              <a:t>Source: https://medium.com/analytics-vidhya/deep-multi-agent-reinforcement-learning-with-tensorflow-agents-1d4a91734d1f</a:t>
            </a:r>
            <a:endParaRPr sz="500">
              <a:solidFill>
                <a:srgbClr val="FFFFFF"/>
              </a:solidFill>
              <a:latin typeface="Roboto"/>
              <a:ea typeface="Roboto"/>
              <a:cs typeface="Roboto"/>
              <a:sym typeface="Roboto"/>
            </a:endParaRPr>
          </a:p>
        </p:txBody>
      </p:sp>
      <p:sp>
        <p:nvSpPr>
          <p:cNvPr id="82" name="Google Shape;82;p15"/>
          <p:cNvSpPr txBox="1"/>
          <p:nvPr/>
        </p:nvSpPr>
        <p:spPr>
          <a:xfrm>
            <a:off x="4817450" y="4792475"/>
            <a:ext cx="37359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latin typeface="Roboto"/>
                <a:ea typeface="Roboto"/>
                <a:cs typeface="Roboto"/>
                <a:sym typeface="Roboto"/>
              </a:rPr>
              <a:t>Source: https://medium.com/analytics-vidhya/deep-multi-agent-reinforcement-learning-with-tensorflow-agents-1d4a91734d1f</a:t>
            </a:r>
            <a:endParaRPr sz="500">
              <a:latin typeface="Roboto"/>
              <a:ea typeface="Roboto"/>
              <a:cs typeface="Roboto"/>
              <a:sym typeface="Roboto"/>
            </a:endParaRPr>
          </a:p>
        </p:txBody>
      </p:sp>
      <p:pic>
        <p:nvPicPr>
          <p:cNvPr id="83" name="Google Shape;83;p15"/>
          <p:cNvPicPr preferRelativeResize="0"/>
          <p:nvPr/>
        </p:nvPicPr>
        <p:blipFill>
          <a:blip r:embed="rId3">
            <a:alphaModFix/>
          </a:blip>
          <a:stretch>
            <a:fillRect/>
          </a:stretch>
        </p:blipFill>
        <p:spPr>
          <a:xfrm>
            <a:off x="4971601" y="1496388"/>
            <a:ext cx="4095925" cy="2816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1665600" y="462950"/>
            <a:ext cx="12921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Case 1</a:t>
            </a:r>
            <a:endParaRPr/>
          </a:p>
        </p:txBody>
      </p:sp>
      <p:sp>
        <p:nvSpPr>
          <p:cNvPr id="89" name="Google Shape;89;p16"/>
          <p:cNvSpPr txBox="1"/>
          <p:nvPr>
            <p:ph idx="1" type="body"/>
          </p:nvPr>
        </p:nvSpPr>
        <p:spPr>
          <a:xfrm>
            <a:off x="1127825" y="4317875"/>
            <a:ext cx="1890000" cy="2643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i="1" lang="en" sz="1212">
                <a:solidFill>
                  <a:schemeClr val="dk1"/>
                </a:solidFill>
                <a:highlight>
                  <a:srgbClr val="FFFFFF"/>
                </a:highlight>
                <a:latin typeface="Arial"/>
                <a:ea typeface="Arial"/>
                <a:cs typeface="Arial"/>
                <a:sym typeface="Arial"/>
              </a:rPr>
              <a:t>(Positive Reward +n)</a:t>
            </a:r>
            <a:endParaRPr sz="1125"/>
          </a:p>
        </p:txBody>
      </p:sp>
      <p:pic>
        <p:nvPicPr>
          <p:cNvPr id="90" name="Google Shape;90;p16"/>
          <p:cNvPicPr preferRelativeResize="0"/>
          <p:nvPr/>
        </p:nvPicPr>
        <p:blipFill>
          <a:blip r:embed="rId3">
            <a:alphaModFix/>
          </a:blip>
          <a:stretch>
            <a:fillRect/>
          </a:stretch>
        </p:blipFill>
        <p:spPr>
          <a:xfrm>
            <a:off x="144575" y="1492350"/>
            <a:ext cx="4011926" cy="2256700"/>
          </a:xfrm>
          <a:prstGeom prst="rect">
            <a:avLst/>
          </a:prstGeom>
          <a:noFill/>
          <a:ln>
            <a:noFill/>
          </a:ln>
        </p:spPr>
      </p:pic>
      <p:pic>
        <p:nvPicPr>
          <p:cNvPr id="91" name="Google Shape;91;p16"/>
          <p:cNvPicPr preferRelativeResize="0"/>
          <p:nvPr/>
        </p:nvPicPr>
        <p:blipFill>
          <a:blip r:embed="rId4">
            <a:alphaModFix/>
          </a:blip>
          <a:stretch>
            <a:fillRect/>
          </a:stretch>
        </p:blipFill>
        <p:spPr>
          <a:xfrm>
            <a:off x="4832400" y="1408275"/>
            <a:ext cx="4310826" cy="2424850"/>
          </a:xfrm>
          <a:prstGeom prst="rect">
            <a:avLst/>
          </a:prstGeom>
          <a:noFill/>
          <a:ln>
            <a:noFill/>
          </a:ln>
        </p:spPr>
      </p:pic>
      <p:sp>
        <p:nvSpPr>
          <p:cNvPr id="92" name="Google Shape;92;p16"/>
          <p:cNvSpPr txBox="1"/>
          <p:nvPr>
            <p:ph idx="2" type="body"/>
          </p:nvPr>
        </p:nvSpPr>
        <p:spPr>
          <a:xfrm>
            <a:off x="5781375" y="4284875"/>
            <a:ext cx="2322900" cy="330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605"/>
              <a:buNone/>
            </a:pPr>
            <a:r>
              <a:rPr i="1" lang="en" sz="1107">
                <a:solidFill>
                  <a:srgbClr val="000000"/>
                </a:solidFill>
                <a:highlight>
                  <a:srgbClr val="FFFFFF"/>
                </a:highlight>
                <a:latin typeface="Arial"/>
                <a:ea typeface="Arial"/>
                <a:cs typeface="Arial"/>
                <a:sym typeface="Arial"/>
              </a:rPr>
              <a:t>(Negative Reward -n)</a:t>
            </a:r>
            <a:endParaRPr sz="914"/>
          </a:p>
        </p:txBody>
      </p:sp>
      <p:sp>
        <p:nvSpPr>
          <p:cNvPr id="93" name="Google Shape;93;p16"/>
          <p:cNvSpPr txBox="1"/>
          <p:nvPr>
            <p:ph type="title"/>
          </p:nvPr>
        </p:nvSpPr>
        <p:spPr>
          <a:xfrm>
            <a:off x="6230775" y="462950"/>
            <a:ext cx="12921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Case 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RL key terminology</a:t>
            </a:r>
            <a:endParaRPr/>
          </a:p>
        </p:txBody>
      </p:sp>
      <p:sp>
        <p:nvSpPr>
          <p:cNvPr id="99" name="Google Shape;99;p1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30200" lvl="0" marL="749300" rtl="0" algn="l">
              <a:lnSpc>
                <a:spcPct val="100000"/>
              </a:lnSpc>
              <a:spcBef>
                <a:spcPts val="3200"/>
              </a:spcBef>
              <a:spcAft>
                <a:spcPts val="0"/>
              </a:spcAft>
              <a:buClr>
                <a:srgbClr val="292929"/>
              </a:buClr>
              <a:buSzPts val="1600"/>
              <a:buFont typeface="Georgia"/>
              <a:buAutoNum type="arabicPeriod"/>
            </a:pPr>
            <a:r>
              <a:rPr b="1" lang="en" sz="1600">
                <a:solidFill>
                  <a:srgbClr val="292929"/>
                </a:solidFill>
                <a:highlight>
                  <a:srgbClr val="FFFFFF"/>
                </a:highlight>
                <a:latin typeface="Georgia"/>
                <a:ea typeface="Georgia"/>
                <a:cs typeface="Georgia"/>
                <a:sym typeface="Georgia"/>
              </a:rPr>
              <a:t>Environment — </a:t>
            </a:r>
            <a:r>
              <a:rPr lang="en" sz="1600">
                <a:solidFill>
                  <a:srgbClr val="292929"/>
                </a:solidFill>
                <a:highlight>
                  <a:srgbClr val="FFFFFF"/>
                </a:highlight>
                <a:latin typeface="Georgia"/>
                <a:ea typeface="Georgia"/>
                <a:cs typeface="Georgia"/>
                <a:sym typeface="Georgia"/>
              </a:rPr>
              <a:t>Physical world in which the agent operates </a:t>
            </a:r>
            <a:br>
              <a:rPr lang="en" sz="1600">
                <a:solidFill>
                  <a:srgbClr val="292929"/>
                </a:solidFill>
                <a:highlight>
                  <a:srgbClr val="FFFFFF"/>
                </a:highlight>
                <a:latin typeface="Georgia"/>
                <a:ea typeface="Georgia"/>
                <a:cs typeface="Georgia"/>
                <a:sym typeface="Georgia"/>
              </a:rPr>
            </a:br>
            <a:endParaRPr sz="1600">
              <a:solidFill>
                <a:srgbClr val="292929"/>
              </a:solidFill>
              <a:highlight>
                <a:srgbClr val="FFFFFF"/>
              </a:highlight>
              <a:latin typeface="Georgia"/>
              <a:ea typeface="Georgia"/>
              <a:cs typeface="Georgia"/>
              <a:sym typeface="Georgia"/>
            </a:endParaRPr>
          </a:p>
          <a:p>
            <a:pPr indent="-330200" lvl="0" marL="749300" rtl="0" algn="l">
              <a:lnSpc>
                <a:spcPct val="100000"/>
              </a:lnSpc>
              <a:spcBef>
                <a:spcPts val="0"/>
              </a:spcBef>
              <a:spcAft>
                <a:spcPts val="0"/>
              </a:spcAft>
              <a:buClr>
                <a:srgbClr val="292929"/>
              </a:buClr>
              <a:buSzPts val="1600"/>
              <a:buFont typeface="Georgia"/>
              <a:buAutoNum type="arabicPeriod"/>
            </a:pPr>
            <a:r>
              <a:rPr b="1" lang="en" sz="1600">
                <a:solidFill>
                  <a:srgbClr val="292929"/>
                </a:solidFill>
                <a:highlight>
                  <a:srgbClr val="FFFFFF"/>
                </a:highlight>
                <a:latin typeface="Georgia"/>
                <a:ea typeface="Georgia"/>
                <a:cs typeface="Georgia"/>
                <a:sym typeface="Georgia"/>
              </a:rPr>
              <a:t>State — </a:t>
            </a:r>
            <a:r>
              <a:rPr lang="en" sz="1600">
                <a:solidFill>
                  <a:srgbClr val="292929"/>
                </a:solidFill>
                <a:highlight>
                  <a:srgbClr val="FFFFFF"/>
                </a:highlight>
                <a:latin typeface="Georgia"/>
                <a:ea typeface="Georgia"/>
                <a:cs typeface="Georgia"/>
                <a:sym typeface="Georgia"/>
              </a:rPr>
              <a:t>Current situation of the agent</a:t>
            </a:r>
            <a:br>
              <a:rPr lang="en" sz="1600">
                <a:solidFill>
                  <a:srgbClr val="292929"/>
                </a:solidFill>
                <a:highlight>
                  <a:srgbClr val="FFFFFF"/>
                </a:highlight>
                <a:latin typeface="Georgia"/>
                <a:ea typeface="Georgia"/>
                <a:cs typeface="Georgia"/>
                <a:sym typeface="Georgia"/>
              </a:rPr>
            </a:br>
            <a:endParaRPr sz="1600">
              <a:solidFill>
                <a:srgbClr val="292929"/>
              </a:solidFill>
              <a:highlight>
                <a:srgbClr val="FFFFFF"/>
              </a:highlight>
              <a:latin typeface="Georgia"/>
              <a:ea typeface="Georgia"/>
              <a:cs typeface="Georgia"/>
              <a:sym typeface="Georgia"/>
            </a:endParaRPr>
          </a:p>
          <a:p>
            <a:pPr indent="-330200" lvl="0" marL="749300" rtl="0" algn="l">
              <a:lnSpc>
                <a:spcPct val="100000"/>
              </a:lnSpc>
              <a:spcBef>
                <a:spcPts val="0"/>
              </a:spcBef>
              <a:spcAft>
                <a:spcPts val="0"/>
              </a:spcAft>
              <a:buClr>
                <a:srgbClr val="292929"/>
              </a:buClr>
              <a:buSzPts val="1600"/>
              <a:buFont typeface="Georgia"/>
              <a:buAutoNum type="arabicPeriod"/>
            </a:pPr>
            <a:r>
              <a:rPr b="1" lang="en" sz="1600">
                <a:solidFill>
                  <a:srgbClr val="292929"/>
                </a:solidFill>
                <a:highlight>
                  <a:srgbClr val="FFFFFF"/>
                </a:highlight>
                <a:latin typeface="Georgia"/>
                <a:ea typeface="Georgia"/>
                <a:cs typeface="Georgia"/>
                <a:sym typeface="Georgia"/>
              </a:rPr>
              <a:t>Reward — </a:t>
            </a:r>
            <a:r>
              <a:rPr lang="en" sz="1600">
                <a:solidFill>
                  <a:srgbClr val="292929"/>
                </a:solidFill>
                <a:highlight>
                  <a:srgbClr val="FFFFFF"/>
                </a:highlight>
                <a:latin typeface="Georgia"/>
                <a:ea typeface="Georgia"/>
                <a:cs typeface="Georgia"/>
                <a:sym typeface="Georgia"/>
              </a:rPr>
              <a:t>Feedback from the environment</a:t>
            </a:r>
            <a:br>
              <a:rPr lang="en" sz="1600">
                <a:solidFill>
                  <a:srgbClr val="292929"/>
                </a:solidFill>
                <a:highlight>
                  <a:srgbClr val="FFFFFF"/>
                </a:highlight>
                <a:latin typeface="Georgia"/>
                <a:ea typeface="Georgia"/>
                <a:cs typeface="Georgia"/>
                <a:sym typeface="Georgia"/>
              </a:rPr>
            </a:br>
            <a:endParaRPr sz="1600">
              <a:solidFill>
                <a:srgbClr val="292929"/>
              </a:solidFill>
              <a:highlight>
                <a:srgbClr val="FFFFFF"/>
              </a:highlight>
              <a:latin typeface="Georgia"/>
              <a:ea typeface="Georgia"/>
              <a:cs typeface="Georgia"/>
              <a:sym typeface="Georgia"/>
            </a:endParaRPr>
          </a:p>
          <a:p>
            <a:pPr indent="-330200" lvl="0" marL="749300" rtl="0" algn="l">
              <a:lnSpc>
                <a:spcPct val="100000"/>
              </a:lnSpc>
              <a:spcBef>
                <a:spcPts val="0"/>
              </a:spcBef>
              <a:spcAft>
                <a:spcPts val="0"/>
              </a:spcAft>
              <a:buClr>
                <a:srgbClr val="292929"/>
              </a:buClr>
              <a:buSzPts val="1600"/>
              <a:buFont typeface="Georgia"/>
              <a:buAutoNum type="arabicPeriod"/>
            </a:pPr>
            <a:r>
              <a:rPr b="1" lang="en" sz="1600">
                <a:solidFill>
                  <a:srgbClr val="292929"/>
                </a:solidFill>
                <a:highlight>
                  <a:srgbClr val="FFFFFF"/>
                </a:highlight>
                <a:latin typeface="Georgia"/>
                <a:ea typeface="Georgia"/>
                <a:cs typeface="Georgia"/>
                <a:sym typeface="Georgia"/>
              </a:rPr>
              <a:t>Policy — </a:t>
            </a:r>
            <a:r>
              <a:rPr lang="en" sz="1600">
                <a:solidFill>
                  <a:srgbClr val="292929"/>
                </a:solidFill>
                <a:highlight>
                  <a:srgbClr val="FFFFFF"/>
                </a:highlight>
                <a:latin typeface="Georgia"/>
                <a:ea typeface="Georgia"/>
                <a:cs typeface="Georgia"/>
                <a:sym typeface="Georgia"/>
              </a:rPr>
              <a:t>Method to map agent’s state to actions</a:t>
            </a:r>
            <a:br>
              <a:rPr lang="en" sz="1600">
                <a:solidFill>
                  <a:srgbClr val="292929"/>
                </a:solidFill>
                <a:highlight>
                  <a:srgbClr val="FFFFFF"/>
                </a:highlight>
                <a:latin typeface="Georgia"/>
                <a:ea typeface="Georgia"/>
                <a:cs typeface="Georgia"/>
                <a:sym typeface="Georgia"/>
              </a:rPr>
            </a:br>
            <a:endParaRPr sz="1600">
              <a:solidFill>
                <a:srgbClr val="292929"/>
              </a:solidFill>
              <a:highlight>
                <a:srgbClr val="FFFFFF"/>
              </a:highlight>
              <a:latin typeface="Georgia"/>
              <a:ea typeface="Georgia"/>
              <a:cs typeface="Georgia"/>
              <a:sym typeface="Georgia"/>
            </a:endParaRPr>
          </a:p>
          <a:p>
            <a:pPr indent="-330200" lvl="0" marL="749300" rtl="0" algn="l">
              <a:lnSpc>
                <a:spcPct val="100000"/>
              </a:lnSpc>
              <a:spcBef>
                <a:spcPts val="0"/>
              </a:spcBef>
              <a:spcAft>
                <a:spcPts val="0"/>
              </a:spcAft>
              <a:buClr>
                <a:srgbClr val="292929"/>
              </a:buClr>
              <a:buSzPts val="1600"/>
              <a:buFont typeface="Georgia"/>
              <a:buAutoNum type="arabicPeriod"/>
            </a:pPr>
            <a:r>
              <a:rPr b="1" lang="en" sz="1600">
                <a:solidFill>
                  <a:srgbClr val="292929"/>
                </a:solidFill>
                <a:highlight>
                  <a:srgbClr val="FFFFFF"/>
                </a:highlight>
                <a:latin typeface="Georgia"/>
                <a:ea typeface="Georgia"/>
                <a:cs typeface="Georgia"/>
                <a:sym typeface="Georgia"/>
              </a:rPr>
              <a:t>Value — </a:t>
            </a:r>
            <a:r>
              <a:rPr lang="en" sz="1600">
                <a:solidFill>
                  <a:srgbClr val="292929"/>
                </a:solidFill>
                <a:highlight>
                  <a:srgbClr val="FFFFFF"/>
                </a:highlight>
                <a:latin typeface="Georgia"/>
                <a:ea typeface="Georgia"/>
                <a:cs typeface="Georgia"/>
                <a:sym typeface="Georgia"/>
              </a:rPr>
              <a:t>Future reward that an agent would receive by taking an action in a particular state</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idx="4294967295"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Algorithmic Overview</a:t>
            </a:r>
            <a:endParaRPr/>
          </a:p>
        </p:txBody>
      </p:sp>
      <p:sp>
        <p:nvSpPr>
          <p:cNvPr id="105" name="Google Shape;105;p18"/>
          <p:cNvSpPr txBox="1"/>
          <p:nvPr>
            <p:ph idx="1" type="body"/>
          </p:nvPr>
        </p:nvSpPr>
        <p:spPr>
          <a:xfrm>
            <a:off x="359150" y="1632250"/>
            <a:ext cx="7979400" cy="3065100"/>
          </a:xfrm>
          <a:prstGeom prst="rect">
            <a:avLst/>
          </a:prstGeom>
        </p:spPr>
        <p:txBody>
          <a:bodyPr anchorCtr="0" anchor="ctr" bIns="91425" lIns="91425" spcFirstLastPara="1" rIns="91425" wrap="square" tIns="91425">
            <a:normAutofit/>
          </a:bodyPr>
          <a:lstStyle/>
          <a:p>
            <a:pPr indent="0" lvl="0" marL="0" rtl="0" algn="just">
              <a:spcBef>
                <a:spcPts val="0"/>
              </a:spcBef>
              <a:spcAft>
                <a:spcPts val="0"/>
              </a:spcAft>
              <a:buNone/>
            </a:pPr>
            <a:r>
              <a:rPr lang="en" sz="1500">
                <a:solidFill>
                  <a:srgbClr val="000000"/>
                </a:solidFill>
              </a:rPr>
              <a:t>RL models have two main components: an </a:t>
            </a:r>
            <a:r>
              <a:rPr b="1" lang="en" sz="1500">
                <a:solidFill>
                  <a:srgbClr val="000000"/>
                </a:solidFill>
              </a:rPr>
              <a:t>environment</a:t>
            </a:r>
            <a:r>
              <a:rPr lang="en" sz="1500">
                <a:solidFill>
                  <a:srgbClr val="000000"/>
                </a:solidFill>
              </a:rPr>
              <a:t> and an </a:t>
            </a:r>
            <a:r>
              <a:rPr b="1" lang="en" sz="1500">
                <a:solidFill>
                  <a:srgbClr val="000000"/>
                </a:solidFill>
              </a:rPr>
              <a:t>agent</a:t>
            </a:r>
            <a:r>
              <a:rPr lang="en" sz="1500">
                <a:solidFill>
                  <a:srgbClr val="000000"/>
                </a:solidFill>
              </a:rPr>
              <a:t>.</a:t>
            </a:r>
            <a:br>
              <a:rPr lang="en" sz="1500">
                <a:solidFill>
                  <a:srgbClr val="000000"/>
                </a:solidFill>
              </a:rPr>
            </a:br>
            <a:endParaRPr sz="1500">
              <a:solidFill>
                <a:srgbClr val="000000"/>
              </a:solidFill>
            </a:endParaRPr>
          </a:p>
          <a:p>
            <a:pPr indent="0" lvl="0" marL="0" rtl="0" algn="just">
              <a:spcBef>
                <a:spcPts val="0"/>
              </a:spcBef>
              <a:spcAft>
                <a:spcPts val="0"/>
              </a:spcAft>
              <a:buNone/>
            </a:pPr>
            <a:r>
              <a:rPr lang="en" sz="1500">
                <a:solidFill>
                  <a:srgbClr val="000000"/>
                </a:solidFill>
              </a:rPr>
              <a:t>The </a:t>
            </a:r>
            <a:r>
              <a:rPr b="1" lang="en" sz="1500">
                <a:solidFill>
                  <a:srgbClr val="000000"/>
                </a:solidFill>
              </a:rPr>
              <a:t>environment</a:t>
            </a:r>
            <a:r>
              <a:rPr lang="en" sz="1500">
                <a:solidFill>
                  <a:srgbClr val="000000"/>
                </a:solidFill>
              </a:rPr>
              <a:t> is a Markov chain with a series of states and available actions at each state. Each action has a probability and/or reward attached to it.</a:t>
            </a:r>
            <a:br>
              <a:rPr lang="en" sz="1500">
                <a:solidFill>
                  <a:srgbClr val="000000"/>
                </a:solidFill>
              </a:rPr>
            </a:br>
            <a:endParaRPr sz="1500">
              <a:solidFill>
                <a:srgbClr val="000000"/>
              </a:solidFill>
            </a:endParaRPr>
          </a:p>
          <a:p>
            <a:pPr indent="0" lvl="0" marL="0" rtl="0" algn="just">
              <a:spcBef>
                <a:spcPts val="0"/>
              </a:spcBef>
              <a:spcAft>
                <a:spcPts val="0"/>
              </a:spcAft>
              <a:buNone/>
            </a:pPr>
            <a:r>
              <a:rPr lang="en" sz="1500">
                <a:solidFill>
                  <a:srgbClr val="000000"/>
                </a:solidFill>
              </a:rPr>
              <a:t>The </a:t>
            </a:r>
            <a:r>
              <a:rPr b="1" lang="en" sz="1500">
                <a:solidFill>
                  <a:srgbClr val="000000"/>
                </a:solidFill>
              </a:rPr>
              <a:t>agent </a:t>
            </a:r>
            <a:r>
              <a:rPr lang="en" sz="1500">
                <a:solidFill>
                  <a:srgbClr val="000000"/>
                </a:solidFill>
              </a:rPr>
              <a:t>is a mathematical construct that uses multiple formulas to tune a policy formula that maximizes the expected cumulative award for completing the target task in the environment.</a:t>
            </a:r>
            <a:endParaRPr sz="1200">
              <a:solidFill>
                <a:srgbClr val="000000"/>
              </a:solidFill>
            </a:endParaRPr>
          </a:p>
        </p:txBody>
      </p:sp>
      <p:pic>
        <p:nvPicPr>
          <p:cNvPr id="106" name="Google Shape;106;p18"/>
          <p:cNvPicPr preferRelativeResize="0"/>
          <p:nvPr/>
        </p:nvPicPr>
        <p:blipFill>
          <a:blip r:embed="rId3">
            <a:alphaModFix/>
          </a:blip>
          <a:stretch>
            <a:fillRect/>
          </a:stretch>
        </p:blipFill>
        <p:spPr>
          <a:xfrm>
            <a:off x="3627900" y="59400"/>
            <a:ext cx="5263626" cy="2028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idx="1" type="body"/>
          </p:nvPr>
        </p:nvSpPr>
        <p:spPr>
          <a:xfrm>
            <a:off x="4644675" y="500925"/>
            <a:ext cx="4166400" cy="4374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solidFill>
                  <a:srgbClr val="000000"/>
                </a:solidFill>
              </a:rPr>
              <a:t>The environment needs to be set up as a Markov decision chain. There must be a series of states, actions that can be taken at each state, and a reward (or punishment) for each selected action. Probabilities can also be attached to actions, to weight the likelihood of a specific action being taken or not. </a:t>
            </a:r>
            <a:endParaRPr sz="1600">
              <a:solidFill>
                <a:srgbClr val="000000"/>
              </a:solidFill>
            </a:endParaRPr>
          </a:p>
        </p:txBody>
      </p:sp>
      <p:pic>
        <p:nvPicPr>
          <p:cNvPr id="112" name="Google Shape;112;p19"/>
          <p:cNvPicPr preferRelativeResize="0"/>
          <p:nvPr/>
        </p:nvPicPr>
        <p:blipFill>
          <a:blip r:embed="rId3">
            <a:alphaModFix/>
          </a:blip>
          <a:stretch>
            <a:fillRect/>
          </a:stretch>
        </p:blipFill>
        <p:spPr>
          <a:xfrm>
            <a:off x="467035" y="1411975"/>
            <a:ext cx="3395875" cy="3387350"/>
          </a:xfrm>
          <a:prstGeom prst="rect">
            <a:avLst/>
          </a:prstGeom>
          <a:noFill/>
          <a:ln>
            <a:noFill/>
          </a:ln>
        </p:spPr>
      </p:pic>
      <p:sp>
        <p:nvSpPr>
          <p:cNvPr id="113" name="Google Shape;113;p1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Environment</a:t>
            </a:r>
            <a:endParaRPr/>
          </a:p>
        </p:txBody>
      </p:sp>
      <p:pic>
        <p:nvPicPr>
          <p:cNvPr id="114" name="Google Shape;114;p19"/>
          <p:cNvPicPr preferRelativeResize="0"/>
          <p:nvPr/>
        </p:nvPicPr>
        <p:blipFill>
          <a:blip r:embed="rId4">
            <a:alphaModFix/>
          </a:blip>
          <a:stretch>
            <a:fillRect/>
          </a:stretch>
        </p:blipFill>
        <p:spPr>
          <a:xfrm>
            <a:off x="5961019" y="2571750"/>
            <a:ext cx="3059082" cy="2446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Agent</a:t>
            </a:r>
            <a:endParaRPr/>
          </a:p>
        </p:txBody>
      </p:sp>
      <p:sp>
        <p:nvSpPr>
          <p:cNvPr id="120" name="Google Shape;120;p2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solidFill>
                  <a:srgbClr val="000000"/>
                </a:solidFill>
              </a:rPr>
              <a:t>The agent will take a given state in the environment and perform an action, and then update a policy formula based on the received award. The interesting thing about this is that the math for an agent is fairly independent from the environment. The formulas of an </a:t>
            </a:r>
            <a:br>
              <a:rPr lang="en" sz="1600">
                <a:solidFill>
                  <a:srgbClr val="000000"/>
                </a:solidFill>
              </a:rPr>
            </a:br>
            <a:r>
              <a:rPr lang="en" sz="1600">
                <a:solidFill>
                  <a:srgbClr val="000000"/>
                </a:solidFill>
              </a:rPr>
              <a:t>agent from one RL </a:t>
            </a:r>
            <a:br>
              <a:rPr lang="en" sz="1600">
                <a:solidFill>
                  <a:srgbClr val="000000"/>
                </a:solidFill>
              </a:rPr>
            </a:br>
            <a:r>
              <a:rPr lang="en" sz="1600">
                <a:solidFill>
                  <a:srgbClr val="000000"/>
                </a:solidFill>
              </a:rPr>
              <a:t>model will look </a:t>
            </a:r>
            <a:br>
              <a:rPr lang="en" sz="1600">
                <a:solidFill>
                  <a:srgbClr val="000000"/>
                </a:solidFill>
              </a:rPr>
            </a:br>
            <a:r>
              <a:rPr lang="en" sz="1600">
                <a:solidFill>
                  <a:srgbClr val="000000"/>
                </a:solidFill>
              </a:rPr>
              <a:t>similar or identical </a:t>
            </a:r>
            <a:br>
              <a:rPr lang="en" sz="1600">
                <a:solidFill>
                  <a:srgbClr val="000000"/>
                </a:solidFill>
              </a:rPr>
            </a:br>
            <a:r>
              <a:rPr lang="en" sz="1600">
                <a:solidFill>
                  <a:srgbClr val="000000"/>
                </a:solidFill>
              </a:rPr>
              <a:t>to the formulas for </a:t>
            </a:r>
            <a:br>
              <a:rPr lang="en" sz="1600">
                <a:solidFill>
                  <a:srgbClr val="000000"/>
                </a:solidFill>
              </a:rPr>
            </a:br>
            <a:r>
              <a:rPr lang="en" sz="1600">
                <a:solidFill>
                  <a:srgbClr val="000000"/>
                </a:solidFill>
              </a:rPr>
              <a:t>an agent of a </a:t>
            </a:r>
            <a:br>
              <a:rPr lang="en" sz="1600">
                <a:solidFill>
                  <a:srgbClr val="000000"/>
                </a:solidFill>
              </a:rPr>
            </a:br>
            <a:r>
              <a:rPr lang="en" sz="1600">
                <a:solidFill>
                  <a:srgbClr val="000000"/>
                </a:solidFill>
              </a:rPr>
              <a:t>different </a:t>
            </a:r>
            <a:br>
              <a:rPr lang="en" sz="1600">
                <a:solidFill>
                  <a:srgbClr val="000000"/>
                </a:solidFill>
              </a:rPr>
            </a:br>
            <a:r>
              <a:rPr lang="en" sz="1600">
                <a:solidFill>
                  <a:srgbClr val="000000"/>
                </a:solidFill>
              </a:rPr>
              <a:t>environment.</a:t>
            </a:r>
            <a:endParaRPr sz="1600">
              <a:solidFill>
                <a:srgbClr val="000000"/>
              </a:solidFill>
            </a:endParaRPr>
          </a:p>
        </p:txBody>
      </p:sp>
      <p:pic>
        <p:nvPicPr>
          <p:cNvPr id="121" name="Google Shape;121;p20"/>
          <p:cNvPicPr preferRelativeResize="0"/>
          <p:nvPr/>
        </p:nvPicPr>
        <p:blipFill>
          <a:blip r:embed="rId3">
            <a:alphaModFix/>
          </a:blip>
          <a:stretch>
            <a:fillRect/>
          </a:stretch>
        </p:blipFill>
        <p:spPr>
          <a:xfrm>
            <a:off x="6564350" y="2304350"/>
            <a:ext cx="2579650" cy="2839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ctr">
              <a:lnSpc>
                <a:spcPct val="125000"/>
              </a:lnSpc>
              <a:spcBef>
                <a:spcPts val="0"/>
              </a:spcBef>
              <a:spcAft>
                <a:spcPts val="1200"/>
              </a:spcAft>
              <a:buNone/>
            </a:pPr>
            <a:r>
              <a:rPr lang="en" sz="2950">
                <a:solidFill>
                  <a:srgbClr val="FFFFFF"/>
                </a:solidFill>
                <a:latin typeface="Arial"/>
                <a:ea typeface="Arial"/>
                <a:cs typeface="Arial"/>
                <a:sym typeface="Arial"/>
              </a:rPr>
              <a:t>Categorizing Reinforcement Learning Agents</a:t>
            </a:r>
            <a:endParaRPr>
              <a:solidFill>
                <a:srgbClr val="FFFFFF"/>
              </a:solidFill>
            </a:endParaRPr>
          </a:p>
        </p:txBody>
      </p:sp>
      <p:sp>
        <p:nvSpPr>
          <p:cNvPr id="127" name="Google Shape;127;p21"/>
          <p:cNvSpPr txBox="1"/>
          <p:nvPr/>
        </p:nvSpPr>
        <p:spPr>
          <a:xfrm>
            <a:off x="225650" y="1566025"/>
            <a:ext cx="4118700" cy="3990000"/>
          </a:xfrm>
          <a:prstGeom prst="rect">
            <a:avLst/>
          </a:prstGeom>
          <a:noFill/>
          <a:ln>
            <a:noFill/>
          </a:ln>
        </p:spPr>
        <p:txBody>
          <a:bodyPr anchorCtr="0" anchor="t" bIns="91425" lIns="91425" spcFirstLastPara="1" rIns="91425" wrap="square" tIns="91425">
            <a:spAutoFit/>
          </a:bodyPr>
          <a:lstStyle/>
          <a:p>
            <a:pPr indent="-298450" lvl="0" marL="457200" marR="215900" rtl="0" algn="l">
              <a:lnSpc>
                <a:spcPct val="115000"/>
              </a:lnSpc>
              <a:spcBef>
                <a:spcPts val="0"/>
              </a:spcBef>
              <a:spcAft>
                <a:spcPts val="0"/>
              </a:spcAft>
              <a:buClr>
                <a:srgbClr val="17252A"/>
              </a:buClr>
              <a:buSzPts val="1100"/>
              <a:buChar char="●"/>
            </a:pPr>
            <a:r>
              <a:rPr b="1" i="1" lang="en" sz="1100">
                <a:solidFill>
                  <a:srgbClr val="17252A"/>
                </a:solidFill>
                <a:highlight>
                  <a:srgbClr val="FFFFFF"/>
                </a:highlight>
              </a:rPr>
              <a:t>Value-Based</a:t>
            </a:r>
            <a:r>
              <a:rPr lang="en" sz="1100">
                <a:solidFill>
                  <a:srgbClr val="17252A"/>
                </a:solidFill>
                <a:highlight>
                  <a:srgbClr val="FFFFFF"/>
                </a:highlight>
              </a:rPr>
              <a:t> </a:t>
            </a:r>
            <a:r>
              <a:rPr b="1" i="1" lang="en" sz="1100">
                <a:solidFill>
                  <a:srgbClr val="17252A"/>
                </a:solidFill>
                <a:highlight>
                  <a:srgbClr val="FFFFFF"/>
                </a:highlight>
              </a:rPr>
              <a:t>Agent</a:t>
            </a:r>
            <a:r>
              <a:rPr lang="en" sz="1100">
                <a:solidFill>
                  <a:srgbClr val="17252A"/>
                </a:solidFill>
                <a:highlight>
                  <a:srgbClr val="FFFFFF"/>
                </a:highlight>
              </a:rPr>
              <a:t>, the agent will evaluate all the states in the state space, and the policy will be kind of implicit, i.e. the value function tells the agent how good is each action in a particular state and the agent will choose the best one.</a:t>
            </a:r>
            <a:br>
              <a:rPr lang="en" sz="1100">
                <a:solidFill>
                  <a:srgbClr val="17252A"/>
                </a:solidFill>
                <a:highlight>
                  <a:srgbClr val="FFFFFF"/>
                </a:highlight>
              </a:rPr>
            </a:br>
            <a:endParaRPr sz="1100">
              <a:solidFill>
                <a:srgbClr val="17252A"/>
              </a:solidFill>
              <a:highlight>
                <a:srgbClr val="FFFFFF"/>
              </a:highlight>
            </a:endParaRPr>
          </a:p>
          <a:p>
            <a:pPr indent="-298450" lvl="0" marL="457200" marR="215900" rtl="0" algn="l">
              <a:lnSpc>
                <a:spcPct val="115000"/>
              </a:lnSpc>
              <a:spcBef>
                <a:spcPts val="0"/>
              </a:spcBef>
              <a:spcAft>
                <a:spcPts val="0"/>
              </a:spcAft>
              <a:buClr>
                <a:srgbClr val="17252A"/>
              </a:buClr>
              <a:buSzPts val="1100"/>
              <a:buChar char="●"/>
            </a:pPr>
            <a:r>
              <a:rPr b="1" i="1" lang="en" sz="1100">
                <a:solidFill>
                  <a:srgbClr val="17252A"/>
                </a:solidFill>
                <a:highlight>
                  <a:srgbClr val="FFFFFF"/>
                </a:highlight>
              </a:rPr>
              <a:t>Policy-Based Agent</a:t>
            </a:r>
            <a:r>
              <a:rPr lang="en" sz="1100">
                <a:solidFill>
                  <a:srgbClr val="17252A"/>
                </a:solidFill>
                <a:highlight>
                  <a:srgbClr val="FFFFFF"/>
                </a:highlight>
              </a:rPr>
              <a:t>, instead of representing the value function inside the agent, we explicitly represent the policy. The agent searches for the optimal action-value function which in turn will enable it to act optimally.</a:t>
            </a:r>
            <a:br>
              <a:rPr lang="en" sz="1100">
                <a:solidFill>
                  <a:srgbClr val="17252A"/>
                </a:solidFill>
                <a:highlight>
                  <a:srgbClr val="FFFFFF"/>
                </a:highlight>
              </a:rPr>
            </a:br>
            <a:endParaRPr sz="1100">
              <a:solidFill>
                <a:srgbClr val="17252A"/>
              </a:solidFill>
              <a:highlight>
                <a:srgbClr val="FFFFFF"/>
              </a:highlight>
            </a:endParaRPr>
          </a:p>
          <a:p>
            <a:pPr indent="-298450" lvl="0" marL="457200" marR="215900" rtl="0" algn="l">
              <a:lnSpc>
                <a:spcPct val="115000"/>
              </a:lnSpc>
              <a:spcBef>
                <a:spcPts val="0"/>
              </a:spcBef>
              <a:spcAft>
                <a:spcPts val="0"/>
              </a:spcAft>
              <a:buClr>
                <a:srgbClr val="17252A"/>
              </a:buClr>
              <a:buSzPts val="1100"/>
              <a:buChar char="●"/>
            </a:pPr>
            <a:r>
              <a:rPr b="1" i="1" lang="en" sz="1100">
                <a:solidFill>
                  <a:srgbClr val="17252A"/>
                </a:solidFill>
                <a:highlight>
                  <a:srgbClr val="FFFFFF"/>
                </a:highlight>
              </a:rPr>
              <a:t>Actor-Critic Agent</a:t>
            </a:r>
            <a:r>
              <a:rPr lang="en" sz="1100">
                <a:solidFill>
                  <a:srgbClr val="17252A"/>
                </a:solidFill>
                <a:highlight>
                  <a:srgbClr val="FFFFFF"/>
                </a:highlight>
              </a:rPr>
              <a:t>, this agent is a value-based and policy-based agent. It’s an agent that stores both of the policy, and how much reward it is getting from each state.</a:t>
            </a:r>
            <a:br>
              <a:rPr lang="en" sz="1100">
                <a:solidFill>
                  <a:srgbClr val="17252A"/>
                </a:solidFill>
                <a:highlight>
                  <a:srgbClr val="FFFFFF"/>
                </a:highlight>
              </a:rPr>
            </a:br>
            <a:endParaRPr sz="1100">
              <a:solidFill>
                <a:srgbClr val="17252A"/>
              </a:solidFill>
              <a:highlight>
                <a:srgbClr val="FFFFFF"/>
              </a:highlight>
            </a:endParaRPr>
          </a:p>
          <a:p>
            <a:pPr indent="0" lvl="0" marL="0" rtl="0" algn="l">
              <a:spcBef>
                <a:spcPts val="2300"/>
              </a:spcBef>
              <a:spcAft>
                <a:spcPts val="0"/>
              </a:spcAft>
              <a:buNone/>
            </a:pPr>
            <a:r>
              <a:t/>
            </a:r>
            <a:endParaRPr sz="1300">
              <a:latin typeface="Roboto"/>
              <a:ea typeface="Roboto"/>
              <a:cs typeface="Roboto"/>
              <a:sym typeface="Roboto"/>
            </a:endParaRPr>
          </a:p>
        </p:txBody>
      </p:sp>
      <p:sp>
        <p:nvSpPr>
          <p:cNvPr id="128" name="Google Shape;128;p21"/>
          <p:cNvSpPr txBox="1"/>
          <p:nvPr/>
        </p:nvSpPr>
        <p:spPr>
          <a:xfrm>
            <a:off x="4670950" y="1551700"/>
            <a:ext cx="4161300" cy="2106300"/>
          </a:xfrm>
          <a:prstGeom prst="rect">
            <a:avLst/>
          </a:prstGeom>
          <a:noFill/>
          <a:ln>
            <a:noFill/>
          </a:ln>
        </p:spPr>
        <p:txBody>
          <a:bodyPr anchorCtr="0" anchor="t" bIns="91425" lIns="91425" spcFirstLastPara="1" rIns="91425" wrap="square" tIns="91425">
            <a:spAutoFit/>
          </a:bodyPr>
          <a:lstStyle/>
          <a:p>
            <a:pPr indent="-298450" lvl="0" marL="457200" marR="215900" rtl="0" algn="l">
              <a:lnSpc>
                <a:spcPct val="115000"/>
              </a:lnSpc>
              <a:spcBef>
                <a:spcPts val="0"/>
              </a:spcBef>
              <a:spcAft>
                <a:spcPts val="0"/>
              </a:spcAft>
              <a:buClr>
                <a:srgbClr val="17252A"/>
              </a:buClr>
              <a:buSzPts val="1100"/>
              <a:buChar char="●"/>
            </a:pPr>
            <a:r>
              <a:rPr b="1" i="1" lang="en" sz="1100">
                <a:solidFill>
                  <a:srgbClr val="17252A"/>
                </a:solidFill>
                <a:highlight>
                  <a:srgbClr val="FFFFFF"/>
                </a:highlight>
              </a:rPr>
              <a:t>Model-Based Agent</a:t>
            </a:r>
            <a:r>
              <a:rPr lang="en" sz="1100">
                <a:solidFill>
                  <a:srgbClr val="17252A"/>
                </a:solidFill>
                <a:highlight>
                  <a:srgbClr val="FFFFFF"/>
                </a:highlight>
              </a:rPr>
              <a:t>, the agent tries to build a model of how the environment works, and then plan to get the best possible behavior.</a:t>
            </a:r>
            <a:br>
              <a:rPr lang="en" sz="1100">
                <a:solidFill>
                  <a:srgbClr val="17252A"/>
                </a:solidFill>
                <a:highlight>
                  <a:srgbClr val="FFFFFF"/>
                </a:highlight>
              </a:rPr>
            </a:br>
            <a:endParaRPr sz="1100">
              <a:solidFill>
                <a:srgbClr val="17252A"/>
              </a:solidFill>
              <a:highlight>
                <a:srgbClr val="FFFFFF"/>
              </a:highlight>
            </a:endParaRPr>
          </a:p>
          <a:p>
            <a:pPr indent="-298450" lvl="0" marL="457200" marR="215900" rtl="0" algn="l">
              <a:lnSpc>
                <a:spcPct val="115000"/>
              </a:lnSpc>
              <a:spcBef>
                <a:spcPts val="0"/>
              </a:spcBef>
              <a:spcAft>
                <a:spcPts val="0"/>
              </a:spcAft>
              <a:buClr>
                <a:srgbClr val="17252A"/>
              </a:buClr>
              <a:buSzPts val="1100"/>
              <a:buChar char="●"/>
            </a:pPr>
            <a:r>
              <a:rPr b="1" i="1" lang="en" sz="1100">
                <a:solidFill>
                  <a:srgbClr val="17252A"/>
                </a:solidFill>
                <a:highlight>
                  <a:srgbClr val="FFFFFF"/>
                </a:highlight>
              </a:rPr>
              <a:t>Model-Free Agent</a:t>
            </a:r>
            <a:r>
              <a:rPr lang="en" sz="1100">
                <a:solidFill>
                  <a:srgbClr val="17252A"/>
                </a:solidFill>
                <a:highlight>
                  <a:srgbClr val="FFFFFF"/>
                </a:highlight>
              </a:rPr>
              <a:t>, here the agent doesn’t try to understand the environment, i.e. it doesn’t try to build the dynamics. Instead, we go directly to the policy and/or value function. We just see experience and try to figure out a policy of how to behave optimally to get the most possible rewards.</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